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454" r:id="rId3"/>
    <p:sldId id="456" r:id="rId4"/>
    <p:sldId id="457" r:id="rId5"/>
    <p:sldId id="469" r:id="rId6"/>
    <p:sldId id="472" r:id="rId7"/>
    <p:sldId id="473" r:id="rId8"/>
    <p:sldId id="459" r:id="rId9"/>
    <p:sldId id="460" r:id="rId10"/>
    <p:sldId id="461" r:id="rId11"/>
    <p:sldId id="471" r:id="rId12"/>
    <p:sldId id="475" r:id="rId13"/>
    <p:sldId id="47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0" autoAdjust="0"/>
    <p:restoredTop sz="96127" autoAdjust="0"/>
  </p:normalViewPr>
  <p:slideViewPr>
    <p:cSldViewPr>
      <p:cViewPr>
        <p:scale>
          <a:sx n="110" d="100"/>
          <a:sy n="110" d="100"/>
        </p:scale>
        <p:origin x="504" y="-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9BB2F415-4B3D-4065-93BE-472C26106E4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9BB2F415-4B3D-4065-93BE-472C26106E4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11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9BB2F415-4B3D-4065-93BE-472C26106E4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9BB2F415-4B3D-4065-93BE-472C26106E4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8C1D828-0C0C-4744-B460-6DC37B2D5E7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02F2415E-FF69-4BEA-A129-346B220042A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3A892B30-B9CC-4F36-8740-A9C9EE990CF4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3A892B30-B9CC-4F36-8740-A9C9EE990CF4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3A892B30-B9CC-4F36-8740-A9C9EE990CF4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3A892B30-B9CC-4F36-8740-A9C9EE990CF4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60D76BE2-AB10-4862-AC9F-C1384AC4F91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3ED870A5-D9BF-45C1-B7CF-3A297580197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microsoft.com/office/2007/relationships/hdphoto" Target="../media/hdphoto4.wdp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microsoft.com/office/2007/relationships/hdphoto" Target="../media/hdphoto5.wdp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microsoft.com/office/2007/relationships/hdphoto" Target="../media/hdphoto5.wdp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microsoft.com/office/2007/relationships/hdphoto" Target="../media/hdphoto5.wdp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smtClean="0"/>
              <a:t>S.27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7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8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4" name="Picture 6" descr="http://cdn.morguefile.com/imageData/public/files/m/maxstraeten/preview/fldr_2011_09_05/file792131520331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0000"/>
                    </a14:imgEffect>
                    <a14:imgEffect>
                      <a14:brightnessContrast bright="-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0474"/>
            <a:ext cx="9120005" cy="526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192734" y="195486"/>
            <a:ext cx="799288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black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File:Scatterplot r=-.6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31590"/>
            <a:ext cx="5400600" cy="348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1691680" y="4371950"/>
            <a:ext cx="4932320" cy="246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hoek 12"/>
          <p:cNvSpPr/>
          <p:nvPr/>
        </p:nvSpPr>
        <p:spPr>
          <a:xfrm rot="16200000">
            <a:off x="19900" y="2742245"/>
            <a:ext cx="3173660" cy="246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ttp://upload.wikimedia.org/wikipedia/commons/a/a2/Scatterplot_r%3D.24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35696" y="1339702"/>
            <a:ext cx="4686060" cy="288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3856788" y="4515966"/>
            <a:ext cx="3019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kg fries /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kstvak 39"/>
          <p:cNvSpPr txBox="1"/>
          <p:nvPr/>
        </p:nvSpPr>
        <p:spPr>
          <a:xfrm rot="16200000">
            <a:off x="-353467" y="2690590"/>
            <a:ext cx="3019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fictituous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1729782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  <a:endParaRPr lang="en-US" dirty="0"/>
          </a:p>
        </p:txBody>
      </p:sp>
      <p:sp>
        <p:nvSpPr>
          <p:cNvPr id="42" name="Tekstvak 41"/>
          <p:cNvSpPr txBox="1"/>
          <p:nvPr/>
        </p:nvSpPr>
        <p:spPr>
          <a:xfrm>
            <a:off x="2084283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en-US" dirty="0"/>
          </a:p>
        </p:txBody>
      </p:sp>
      <p:sp>
        <p:nvSpPr>
          <p:cNvPr id="43" name="Tekstvak 42"/>
          <p:cNvSpPr txBox="1"/>
          <p:nvPr/>
        </p:nvSpPr>
        <p:spPr>
          <a:xfrm>
            <a:off x="2438784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15</a:t>
            </a:r>
            <a:endParaRPr lang="en-US" dirty="0"/>
          </a:p>
        </p:txBody>
      </p:sp>
      <p:sp>
        <p:nvSpPr>
          <p:cNvPr id="44" name="Tekstvak 43"/>
          <p:cNvSpPr txBox="1"/>
          <p:nvPr/>
        </p:nvSpPr>
        <p:spPr>
          <a:xfrm>
            <a:off x="2793285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en-US" dirty="0"/>
          </a:p>
        </p:txBody>
      </p:sp>
      <p:sp>
        <p:nvSpPr>
          <p:cNvPr id="45" name="Tekstvak 44"/>
          <p:cNvSpPr txBox="1"/>
          <p:nvPr/>
        </p:nvSpPr>
        <p:spPr>
          <a:xfrm>
            <a:off x="3147786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</a:t>
            </a:r>
            <a:endParaRPr lang="en-US" dirty="0"/>
          </a:p>
        </p:txBody>
      </p:sp>
      <p:sp>
        <p:nvSpPr>
          <p:cNvPr id="46" name="Tekstvak 45"/>
          <p:cNvSpPr txBox="1"/>
          <p:nvPr/>
        </p:nvSpPr>
        <p:spPr>
          <a:xfrm>
            <a:off x="3502287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</a:t>
            </a:r>
            <a:endParaRPr lang="en-US" dirty="0"/>
          </a:p>
        </p:txBody>
      </p:sp>
      <p:sp>
        <p:nvSpPr>
          <p:cNvPr id="47" name="Tekstvak 46"/>
          <p:cNvSpPr txBox="1"/>
          <p:nvPr/>
        </p:nvSpPr>
        <p:spPr>
          <a:xfrm>
            <a:off x="3856788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35</a:t>
            </a:r>
            <a:endParaRPr lang="en-US" dirty="0"/>
          </a:p>
        </p:txBody>
      </p:sp>
      <p:sp>
        <p:nvSpPr>
          <p:cNvPr id="48" name="Tekstvak 47"/>
          <p:cNvSpPr txBox="1"/>
          <p:nvPr/>
        </p:nvSpPr>
        <p:spPr>
          <a:xfrm>
            <a:off x="4211289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40</a:t>
            </a:r>
            <a:endParaRPr lang="en-US" b="1" dirty="0"/>
          </a:p>
        </p:txBody>
      </p:sp>
      <p:sp>
        <p:nvSpPr>
          <p:cNvPr id="49" name="Tekstvak 48"/>
          <p:cNvSpPr txBox="1"/>
          <p:nvPr/>
        </p:nvSpPr>
        <p:spPr>
          <a:xfrm>
            <a:off x="4565790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45</a:t>
            </a:r>
            <a:endParaRPr lang="en-US" b="1" dirty="0"/>
          </a:p>
        </p:txBody>
      </p:sp>
      <p:sp>
        <p:nvSpPr>
          <p:cNvPr id="50" name="Tekstvak 49"/>
          <p:cNvSpPr txBox="1"/>
          <p:nvPr/>
        </p:nvSpPr>
        <p:spPr>
          <a:xfrm>
            <a:off x="4920291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50</a:t>
            </a:r>
            <a:endParaRPr lang="en-US" b="1" dirty="0"/>
          </a:p>
        </p:txBody>
      </p:sp>
      <p:sp>
        <p:nvSpPr>
          <p:cNvPr id="51" name="Tekstvak 50"/>
          <p:cNvSpPr txBox="1"/>
          <p:nvPr/>
        </p:nvSpPr>
        <p:spPr>
          <a:xfrm>
            <a:off x="5274792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55</a:t>
            </a:r>
            <a:endParaRPr lang="en-US" b="1" dirty="0"/>
          </a:p>
        </p:txBody>
      </p:sp>
      <p:sp>
        <p:nvSpPr>
          <p:cNvPr id="52" name="Tekstvak 51"/>
          <p:cNvSpPr txBox="1"/>
          <p:nvPr/>
        </p:nvSpPr>
        <p:spPr>
          <a:xfrm>
            <a:off x="5629293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60</a:t>
            </a:r>
            <a:endParaRPr lang="en-US" b="1" dirty="0"/>
          </a:p>
        </p:txBody>
      </p:sp>
      <p:sp>
        <p:nvSpPr>
          <p:cNvPr id="53" name="Tekstvak 52"/>
          <p:cNvSpPr txBox="1"/>
          <p:nvPr/>
        </p:nvSpPr>
        <p:spPr>
          <a:xfrm>
            <a:off x="5983794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65</a:t>
            </a:r>
            <a:endParaRPr lang="en-US" b="1" dirty="0"/>
          </a:p>
        </p:txBody>
      </p:sp>
      <p:sp>
        <p:nvSpPr>
          <p:cNvPr id="54" name="Tekstvak 53"/>
          <p:cNvSpPr txBox="1"/>
          <p:nvPr/>
        </p:nvSpPr>
        <p:spPr>
          <a:xfrm>
            <a:off x="6338294" y="4290650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70</a:t>
            </a:r>
            <a:endParaRPr lang="en-US" b="1" dirty="0"/>
          </a:p>
        </p:txBody>
      </p:sp>
      <p:sp>
        <p:nvSpPr>
          <p:cNvPr id="62" name="Tekstvak 61"/>
          <p:cNvSpPr txBox="1"/>
          <p:nvPr/>
        </p:nvSpPr>
        <p:spPr>
          <a:xfrm>
            <a:off x="1331640" y="407462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66</a:t>
            </a:r>
            <a:endParaRPr lang="en-US" dirty="0"/>
          </a:p>
        </p:txBody>
      </p:sp>
      <p:sp>
        <p:nvSpPr>
          <p:cNvPr id="63" name="Tekstvak 62"/>
          <p:cNvSpPr txBox="1"/>
          <p:nvPr/>
        </p:nvSpPr>
        <p:spPr>
          <a:xfrm>
            <a:off x="1331640" y="35798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67</a:t>
            </a:r>
            <a:endParaRPr lang="en-US" dirty="0"/>
          </a:p>
        </p:txBody>
      </p:sp>
      <p:sp>
        <p:nvSpPr>
          <p:cNvPr id="64" name="Tekstvak 63"/>
          <p:cNvSpPr txBox="1"/>
          <p:nvPr/>
        </p:nvSpPr>
        <p:spPr>
          <a:xfrm>
            <a:off x="1331640" y="30758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68</a:t>
            </a:r>
            <a:endParaRPr lang="en-US" dirty="0"/>
          </a:p>
        </p:txBody>
      </p:sp>
      <p:sp>
        <p:nvSpPr>
          <p:cNvPr id="65" name="Tekstvak 64"/>
          <p:cNvSpPr txBox="1"/>
          <p:nvPr/>
        </p:nvSpPr>
        <p:spPr>
          <a:xfrm>
            <a:off x="1331640" y="26344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69</a:t>
            </a:r>
            <a:endParaRPr lang="en-US" dirty="0"/>
          </a:p>
        </p:txBody>
      </p:sp>
      <p:sp>
        <p:nvSpPr>
          <p:cNvPr id="66" name="Tekstvak 65"/>
          <p:cNvSpPr txBox="1"/>
          <p:nvPr/>
        </p:nvSpPr>
        <p:spPr>
          <a:xfrm>
            <a:off x="1331640" y="213970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70</a:t>
            </a:r>
            <a:endParaRPr lang="en-US" dirty="0"/>
          </a:p>
        </p:txBody>
      </p:sp>
      <p:sp>
        <p:nvSpPr>
          <p:cNvPr id="67" name="Tekstvak 66"/>
          <p:cNvSpPr txBox="1"/>
          <p:nvPr/>
        </p:nvSpPr>
        <p:spPr>
          <a:xfrm>
            <a:off x="1331640" y="16263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71</a:t>
            </a:r>
            <a:endParaRPr lang="en-US" dirty="0"/>
          </a:p>
        </p:txBody>
      </p:sp>
      <p:sp>
        <p:nvSpPr>
          <p:cNvPr id="68" name="Tekstvak 67"/>
          <p:cNvSpPr txBox="1"/>
          <p:nvPr/>
        </p:nvSpPr>
        <p:spPr>
          <a:xfrm>
            <a:off x="1331640" y="11315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72</a:t>
            </a:r>
            <a:endParaRPr lang="en-US" dirty="0"/>
          </a:p>
        </p:txBody>
      </p:sp>
      <p:sp>
        <p:nvSpPr>
          <p:cNvPr id="7" name="Rechthoek 6"/>
          <p:cNvSpPr/>
          <p:nvPr/>
        </p:nvSpPr>
        <p:spPr>
          <a:xfrm rot="5400000">
            <a:off x="678679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http://www.morguefile.com/archive/display/773187</a:t>
            </a:r>
          </a:p>
        </p:txBody>
      </p:sp>
    </p:spTree>
    <p:extLst>
      <p:ext uri="{BB962C8B-B14F-4D97-AF65-F5344CB8AC3E}">
        <p14:creationId xmlns:p14="http://schemas.microsoft.com/office/powerpoint/2010/main" val="34253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6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7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8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6" descr="http://cdn.morguefile.com/imageData/public/files/m/maxstraeten/preview/fldr_2011_09_05/file792131520331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0000"/>
                    </a14:imgEffect>
                    <a14:imgEffect>
                      <a14:brightnessContrast bright="-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0474"/>
            <a:ext cx="9120005" cy="526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192734" y="195486"/>
            <a:ext cx="799288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black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File:Scatterplot r=-.6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31590"/>
            <a:ext cx="5400600" cy="348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1691680" y="4371950"/>
            <a:ext cx="4932320" cy="246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hoek 12"/>
          <p:cNvSpPr/>
          <p:nvPr/>
        </p:nvSpPr>
        <p:spPr>
          <a:xfrm rot="16200000">
            <a:off x="19900" y="2742245"/>
            <a:ext cx="3173660" cy="246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/>
          <p:cNvSpPr txBox="1"/>
          <p:nvPr/>
        </p:nvSpPr>
        <p:spPr>
          <a:xfrm>
            <a:off x="1729782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  <a:endParaRPr lang="en-US" dirty="0"/>
          </a:p>
        </p:txBody>
      </p:sp>
      <p:sp>
        <p:nvSpPr>
          <p:cNvPr id="15" name="Tekstvak 14"/>
          <p:cNvSpPr txBox="1"/>
          <p:nvPr/>
        </p:nvSpPr>
        <p:spPr>
          <a:xfrm>
            <a:off x="2084283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en-US" dirty="0"/>
          </a:p>
        </p:txBody>
      </p:sp>
      <p:sp>
        <p:nvSpPr>
          <p:cNvPr id="19" name="Tekstvak 18"/>
          <p:cNvSpPr txBox="1"/>
          <p:nvPr/>
        </p:nvSpPr>
        <p:spPr>
          <a:xfrm>
            <a:off x="2438784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15</a:t>
            </a:r>
            <a:endParaRPr lang="en-US" dirty="0"/>
          </a:p>
        </p:txBody>
      </p:sp>
      <p:sp>
        <p:nvSpPr>
          <p:cNvPr id="20" name="Tekstvak 19"/>
          <p:cNvSpPr txBox="1"/>
          <p:nvPr/>
        </p:nvSpPr>
        <p:spPr>
          <a:xfrm>
            <a:off x="2793285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en-US" dirty="0"/>
          </a:p>
        </p:txBody>
      </p:sp>
      <p:sp>
        <p:nvSpPr>
          <p:cNvPr id="21" name="Tekstvak 20"/>
          <p:cNvSpPr txBox="1"/>
          <p:nvPr/>
        </p:nvSpPr>
        <p:spPr>
          <a:xfrm>
            <a:off x="3147786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</a:t>
            </a:r>
            <a:endParaRPr lang="en-US" dirty="0"/>
          </a:p>
        </p:txBody>
      </p:sp>
      <p:sp>
        <p:nvSpPr>
          <p:cNvPr id="22" name="Tekstvak 21"/>
          <p:cNvSpPr txBox="1"/>
          <p:nvPr/>
        </p:nvSpPr>
        <p:spPr>
          <a:xfrm>
            <a:off x="3502287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</a:t>
            </a:r>
            <a:endParaRPr lang="en-US" dirty="0"/>
          </a:p>
        </p:txBody>
      </p:sp>
      <p:sp>
        <p:nvSpPr>
          <p:cNvPr id="23" name="Tekstvak 22"/>
          <p:cNvSpPr txBox="1"/>
          <p:nvPr/>
        </p:nvSpPr>
        <p:spPr>
          <a:xfrm>
            <a:off x="3856788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35</a:t>
            </a:r>
            <a:endParaRPr lang="en-US" dirty="0"/>
          </a:p>
        </p:txBody>
      </p:sp>
      <p:sp>
        <p:nvSpPr>
          <p:cNvPr id="24" name="Tekstvak 23"/>
          <p:cNvSpPr txBox="1"/>
          <p:nvPr/>
        </p:nvSpPr>
        <p:spPr>
          <a:xfrm>
            <a:off x="4211289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40</a:t>
            </a:r>
            <a:endParaRPr lang="en-US" b="1" dirty="0"/>
          </a:p>
        </p:txBody>
      </p:sp>
      <p:sp>
        <p:nvSpPr>
          <p:cNvPr id="25" name="Tekstvak 24"/>
          <p:cNvSpPr txBox="1"/>
          <p:nvPr/>
        </p:nvSpPr>
        <p:spPr>
          <a:xfrm>
            <a:off x="4565790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45</a:t>
            </a:r>
            <a:endParaRPr lang="en-US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4920291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50</a:t>
            </a:r>
            <a:endParaRPr lang="en-US" b="1" dirty="0"/>
          </a:p>
        </p:txBody>
      </p:sp>
      <p:sp>
        <p:nvSpPr>
          <p:cNvPr id="28" name="Tekstvak 27"/>
          <p:cNvSpPr txBox="1"/>
          <p:nvPr/>
        </p:nvSpPr>
        <p:spPr>
          <a:xfrm>
            <a:off x="5274792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55</a:t>
            </a:r>
            <a:endParaRPr lang="en-US" b="1" dirty="0"/>
          </a:p>
        </p:txBody>
      </p:sp>
      <p:sp>
        <p:nvSpPr>
          <p:cNvPr id="30" name="Tekstvak 29"/>
          <p:cNvSpPr txBox="1"/>
          <p:nvPr/>
        </p:nvSpPr>
        <p:spPr>
          <a:xfrm>
            <a:off x="5629293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60</a:t>
            </a:r>
            <a:endParaRPr lang="en-US" b="1" dirty="0"/>
          </a:p>
        </p:txBody>
      </p:sp>
      <p:sp>
        <p:nvSpPr>
          <p:cNvPr id="31" name="Tekstvak 30"/>
          <p:cNvSpPr txBox="1"/>
          <p:nvPr/>
        </p:nvSpPr>
        <p:spPr>
          <a:xfrm>
            <a:off x="5983794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65</a:t>
            </a:r>
            <a:endParaRPr lang="en-US" b="1" dirty="0"/>
          </a:p>
        </p:txBody>
      </p:sp>
      <p:sp>
        <p:nvSpPr>
          <p:cNvPr id="32" name="Tekstvak 31"/>
          <p:cNvSpPr txBox="1"/>
          <p:nvPr/>
        </p:nvSpPr>
        <p:spPr>
          <a:xfrm>
            <a:off x="6338294" y="4290650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70</a:t>
            </a:r>
            <a:endParaRPr lang="en-US" b="1" dirty="0"/>
          </a:p>
        </p:txBody>
      </p:sp>
      <p:sp>
        <p:nvSpPr>
          <p:cNvPr id="5" name="Rechthoek 4"/>
          <p:cNvSpPr/>
          <p:nvPr/>
        </p:nvSpPr>
        <p:spPr>
          <a:xfrm rot="5400000">
            <a:off x="678621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http://commons.wikimedia.org/wiki/File:Scatterplot_r%3D-.69.png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3856788" y="4515966"/>
            <a:ext cx="3019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kg fries /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kstvak 39"/>
          <p:cNvSpPr txBox="1"/>
          <p:nvPr/>
        </p:nvSpPr>
        <p:spPr>
          <a:xfrm rot="16200000">
            <a:off x="-353467" y="2690590"/>
            <a:ext cx="3019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fictituous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116354" y="1971186"/>
            <a:ext cx="3967814" cy="1793342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835696" y="2324368"/>
            <a:ext cx="397705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1835696" y="3291830"/>
            <a:ext cx="397705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2915816" y="1811020"/>
            <a:ext cx="0" cy="247963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5076056" y="1779662"/>
            <a:ext cx="0" cy="247963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>
            <a:off x="1331640" y="407462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66</a:t>
            </a:r>
            <a:endParaRPr lang="en-US" dirty="0"/>
          </a:p>
        </p:txBody>
      </p:sp>
      <p:sp>
        <p:nvSpPr>
          <p:cNvPr id="46" name="Tekstvak 45"/>
          <p:cNvSpPr txBox="1"/>
          <p:nvPr/>
        </p:nvSpPr>
        <p:spPr>
          <a:xfrm>
            <a:off x="1331640" y="35798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67</a:t>
            </a:r>
            <a:endParaRPr lang="en-US" dirty="0"/>
          </a:p>
        </p:txBody>
      </p:sp>
      <p:sp>
        <p:nvSpPr>
          <p:cNvPr id="47" name="Tekstvak 46"/>
          <p:cNvSpPr txBox="1"/>
          <p:nvPr/>
        </p:nvSpPr>
        <p:spPr>
          <a:xfrm>
            <a:off x="1331640" y="30758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68</a:t>
            </a:r>
            <a:endParaRPr lang="en-US" dirty="0"/>
          </a:p>
        </p:txBody>
      </p:sp>
      <p:sp>
        <p:nvSpPr>
          <p:cNvPr id="48" name="Tekstvak 47"/>
          <p:cNvSpPr txBox="1"/>
          <p:nvPr/>
        </p:nvSpPr>
        <p:spPr>
          <a:xfrm>
            <a:off x="1331640" y="26344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69</a:t>
            </a:r>
            <a:endParaRPr lang="en-US" dirty="0"/>
          </a:p>
        </p:txBody>
      </p:sp>
      <p:sp>
        <p:nvSpPr>
          <p:cNvPr id="49" name="Tekstvak 48"/>
          <p:cNvSpPr txBox="1"/>
          <p:nvPr/>
        </p:nvSpPr>
        <p:spPr>
          <a:xfrm>
            <a:off x="1331640" y="213970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70</a:t>
            </a:r>
            <a:endParaRPr lang="en-US" dirty="0"/>
          </a:p>
        </p:txBody>
      </p:sp>
      <p:sp>
        <p:nvSpPr>
          <p:cNvPr id="50" name="Tekstvak 49"/>
          <p:cNvSpPr txBox="1"/>
          <p:nvPr/>
        </p:nvSpPr>
        <p:spPr>
          <a:xfrm>
            <a:off x="1331640" y="16263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71</a:t>
            </a:r>
            <a:endParaRPr lang="en-US" dirty="0"/>
          </a:p>
        </p:txBody>
      </p:sp>
      <p:sp>
        <p:nvSpPr>
          <p:cNvPr id="51" name="Tekstvak 50"/>
          <p:cNvSpPr txBox="1"/>
          <p:nvPr/>
        </p:nvSpPr>
        <p:spPr>
          <a:xfrm>
            <a:off x="1331640" y="11315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72</a:t>
            </a:r>
            <a:endParaRPr lang="en-US" dirty="0"/>
          </a:p>
        </p:txBody>
      </p:sp>
      <p:sp>
        <p:nvSpPr>
          <p:cNvPr id="54" name="Rechthoek 53"/>
          <p:cNvSpPr/>
          <p:nvPr/>
        </p:nvSpPr>
        <p:spPr>
          <a:xfrm rot="5400000">
            <a:off x="678679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http://www.morguefile.com/archive/display/773187</a:t>
            </a:r>
          </a:p>
        </p:txBody>
      </p:sp>
    </p:spTree>
    <p:extLst>
      <p:ext uri="{BB962C8B-B14F-4D97-AF65-F5344CB8AC3E}">
        <p14:creationId xmlns:p14="http://schemas.microsoft.com/office/powerpoint/2010/main" val="317126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7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8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6" descr="http://cdn.morguefile.com/imageData/public/files/m/maxstraeten/preview/fldr_2011_09_05/file792131520331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0000"/>
                    </a14:imgEffect>
                    <a14:imgEffect>
                      <a14:brightnessContrast bright="-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0474"/>
            <a:ext cx="9120005" cy="526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192734" y="195486"/>
            <a:ext cx="799288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black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File:Scatterplot r=-.6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31590"/>
            <a:ext cx="5400600" cy="348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1691680" y="4371950"/>
            <a:ext cx="4932320" cy="246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hoek 12"/>
          <p:cNvSpPr/>
          <p:nvPr/>
        </p:nvSpPr>
        <p:spPr>
          <a:xfrm rot="16200000">
            <a:off x="19900" y="2742245"/>
            <a:ext cx="3173660" cy="246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/>
          <p:cNvSpPr txBox="1"/>
          <p:nvPr/>
        </p:nvSpPr>
        <p:spPr>
          <a:xfrm>
            <a:off x="1729782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  <a:endParaRPr lang="en-US" dirty="0"/>
          </a:p>
        </p:txBody>
      </p:sp>
      <p:sp>
        <p:nvSpPr>
          <p:cNvPr id="15" name="Tekstvak 14"/>
          <p:cNvSpPr txBox="1"/>
          <p:nvPr/>
        </p:nvSpPr>
        <p:spPr>
          <a:xfrm>
            <a:off x="2084283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en-US" dirty="0"/>
          </a:p>
        </p:txBody>
      </p:sp>
      <p:sp>
        <p:nvSpPr>
          <p:cNvPr id="19" name="Tekstvak 18"/>
          <p:cNvSpPr txBox="1"/>
          <p:nvPr/>
        </p:nvSpPr>
        <p:spPr>
          <a:xfrm>
            <a:off x="2438784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15</a:t>
            </a:r>
            <a:endParaRPr lang="en-US" dirty="0"/>
          </a:p>
        </p:txBody>
      </p:sp>
      <p:sp>
        <p:nvSpPr>
          <p:cNvPr id="20" name="Tekstvak 19"/>
          <p:cNvSpPr txBox="1"/>
          <p:nvPr/>
        </p:nvSpPr>
        <p:spPr>
          <a:xfrm>
            <a:off x="2793285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en-US" dirty="0"/>
          </a:p>
        </p:txBody>
      </p:sp>
      <p:sp>
        <p:nvSpPr>
          <p:cNvPr id="21" name="Tekstvak 20"/>
          <p:cNvSpPr txBox="1"/>
          <p:nvPr/>
        </p:nvSpPr>
        <p:spPr>
          <a:xfrm>
            <a:off x="3147786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</a:t>
            </a:r>
            <a:endParaRPr lang="en-US" dirty="0"/>
          </a:p>
        </p:txBody>
      </p:sp>
      <p:sp>
        <p:nvSpPr>
          <p:cNvPr id="22" name="Tekstvak 21"/>
          <p:cNvSpPr txBox="1"/>
          <p:nvPr/>
        </p:nvSpPr>
        <p:spPr>
          <a:xfrm>
            <a:off x="3502287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</a:t>
            </a:r>
            <a:endParaRPr lang="en-US" dirty="0"/>
          </a:p>
        </p:txBody>
      </p:sp>
      <p:sp>
        <p:nvSpPr>
          <p:cNvPr id="23" name="Tekstvak 22"/>
          <p:cNvSpPr txBox="1"/>
          <p:nvPr/>
        </p:nvSpPr>
        <p:spPr>
          <a:xfrm>
            <a:off x="3856788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35</a:t>
            </a:r>
            <a:endParaRPr lang="en-US" dirty="0"/>
          </a:p>
        </p:txBody>
      </p:sp>
      <p:sp>
        <p:nvSpPr>
          <p:cNvPr id="24" name="Tekstvak 23"/>
          <p:cNvSpPr txBox="1"/>
          <p:nvPr/>
        </p:nvSpPr>
        <p:spPr>
          <a:xfrm>
            <a:off x="4211289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40</a:t>
            </a:r>
            <a:endParaRPr lang="en-US" b="1" dirty="0"/>
          </a:p>
        </p:txBody>
      </p:sp>
      <p:sp>
        <p:nvSpPr>
          <p:cNvPr id="25" name="Tekstvak 24"/>
          <p:cNvSpPr txBox="1"/>
          <p:nvPr/>
        </p:nvSpPr>
        <p:spPr>
          <a:xfrm>
            <a:off x="4565790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45</a:t>
            </a:r>
            <a:endParaRPr lang="en-US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4920291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50</a:t>
            </a:r>
            <a:endParaRPr lang="en-US" b="1" dirty="0"/>
          </a:p>
        </p:txBody>
      </p:sp>
      <p:sp>
        <p:nvSpPr>
          <p:cNvPr id="28" name="Tekstvak 27"/>
          <p:cNvSpPr txBox="1"/>
          <p:nvPr/>
        </p:nvSpPr>
        <p:spPr>
          <a:xfrm>
            <a:off x="5274792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55</a:t>
            </a:r>
            <a:endParaRPr lang="en-US" b="1" dirty="0"/>
          </a:p>
        </p:txBody>
      </p:sp>
      <p:sp>
        <p:nvSpPr>
          <p:cNvPr id="30" name="Tekstvak 29"/>
          <p:cNvSpPr txBox="1"/>
          <p:nvPr/>
        </p:nvSpPr>
        <p:spPr>
          <a:xfrm>
            <a:off x="5629293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60</a:t>
            </a:r>
            <a:endParaRPr lang="en-US" b="1" dirty="0"/>
          </a:p>
        </p:txBody>
      </p:sp>
      <p:sp>
        <p:nvSpPr>
          <p:cNvPr id="31" name="Tekstvak 30"/>
          <p:cNvSpPr txBox="1"/>
          <p:nvPr/>
        </p:nvSpPr>
        <p:spPr>
          <a:xfrm>
            <a:off x="5983794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65</a:t>
            </a:r>
            <a:endParaRPr lang="en-US" b="1" dirty="0"/>
          </a:p>
        </p:txBody>
      </p:sp>
      <p:sp>
        <p:nvSpPr>
          <p:cNvPr id="32" name="Tekstvak 31"/>
          <p:cNvSpPr txBox="1"/>
          <p:nvPr/>
        </p:nvSpPr>
        <p:spPr>
          <a:xfrm>
            <a:off x="6338294" y="4290650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70</a:t>
            </a:r>
            <a:endParaRPr lang="en-US" b="1" dirty="0"/>
          </a:p>
        </p:txBody>
      </p:sp>
      <p:sp>
        <p:nvSpPr>
          <p:cNvPr id="5" name="Rechthoek 4"/>
          <p:cNvSpPr/>
          <p:nvPr/>
        </p:nvSpPr>
        <p:spPr>
          <a:xfrm rot="5400000">
            <a:off x="678621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http://commons.wikimedia.org/wiki/File:Scatterplot_r%3D-.69.png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3856788" y="4515966"/>
            <a:ext cx="3019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kg fries /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kstvak 39"/>
          <p:cNvSpPr txBox="1"/>
          <p:nvPr/>
        </p:nvSpPr>
        <p:spPr>
          <a:xfrm rot="16200000">
            <a:off x="-353467" y="2690590"/>
            <a:ext cx="3019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fictituous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116354" y="1971186"/>
            <a:ext cx="3967814" cy="1793342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835696" y="2324368"/>
            <a:ext cx="397705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1835696" y="3291830"/>
            <a:ext cx="397705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2915816" y="1811020"/>
            <a:ext cx="0" cy="247963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5076056" y="1779662"/>
            <a:ext cx="0" cy="247963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>
            <a:off x="1331640" y="407462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66</a:t>
            </a:r>
            <a:endParaRPr lang="en-US" dirty="0"/>
          </a:p>
        </p:txBody>
      </p:sp>
      <p:sp>
        <p:nvSpPr>
          <p:cNvPr id="46" name="Tekstvak 45"/>
          <p:cNvSpPr txBox="1"/>
          <p:nvPr/>
        </p:nvSpPr>
        <p:spPr>
          <a:xfrm>
            <a:off x="1331640" y="35798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67</a:t>
            </a:r>
            <a:endParaRPr lang="en-US" dirty="0"/>
          </a:p>
        </p:txBody>
      </p:sp>
      <p:sp>
        <p:nvSpPr>
          <p:cNvPr id="47" name="Tekstvak 46"/>
          <p:cNvSpPr txBox="1"/>
          <p:nvPr/>
        </p:nvSpPr>
        <p:spPr>
          <a:xfrm>
            <a:off x="1331640" y="30758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68</a:t>
            </a:r>
            <a:endParaRPr lang="en-US" dirty="0"/>
          </a:p>
        </p:txBody>
      </p:sp>
      <p:sp>
        <p:nvSpPr>
          <p:cNvPr id="48" name="Tekstvak 47"/>
          <p:cNvSpPr txBox="1"/>
          <p:nvPr/>
        </p:nvSpPr>
        <p:spPr>
          <a:xfrm>
            <a:off x="1331640" y="26344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69</a:t>
            </a:r>
            <a:endParaRPr lang="en-US" dirty="0"/>
          </a:p>
        </p:txBody>
      </p:sp>
      <p:sp>
        <p:nvSpPr>
          <p:cNvPr id="49" name="Tekstvak 48"/>
          <p:cNvSpPr txBox="1"/>
          <p:nvPr/>
        </p:nvSpPr>
        <p:spPr>
          <a:xfrm>
            <a:off x="1331640" y="213970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70</a:t>
            </a:r>
            <a:endParaRPr lang="en-US" dirty="0"/>
          </a:p>
        </p:txBody>
      </p:sp>
      <p:sp>
        <p:nvSpPr>
          <p:cNvPr id="50" name="Tekstvak 49"/>
          <p:cNvSpPr txBox="1"/>
          <p:nvPr/>
        </p:nvSpPr>
        <p:spPr>
          <a:xfrm>
            <a:off x="1331640" y="16263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71</a:t>
            </a:r>
            <a:endParaRPr lang="en-US" dirty="0"/>
          </a:p>
        </p:txBody>
      </p:sp>
      <p:sp>
        <p:nvSpPr>
          <p:cNvPr id="51" name="Tekstvak 50"/>
          <p:cNvSpPr txBox="1"/>
          <p:nvPr/>
        </p:nvSpPr>
        <p:spPr>
          <a:xfrm>
            <a:off x="1331640" y="11315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72</a:t>
            </a:r>
            <a:endParaRPr lang="en-US" dirty="0"/>
          </a:p>
        </p:txBody>
      </p:sp>
      <p:sp>
        <p:nvSpPr>
          <p:cNvPr id="54" name="Rechthoek 53"/>
          <p:cNvSpPr/>
          <p:nvPr/>
        </p:nvSpPr>
        <p:spPr>
          <a:xfrm rot="5400000">
            <a:off x="678679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http://www.morguefile.com/archive/display/773187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4920290" y="1288961"/>
            <a:ext cx="3756165" cy="2185214"/>
          </a:xfrm>
          <a:prstGeom prst="rect">
            <a:avLst/>
          </a:prstGeom>
          <a:blipFill dpi="0" rotWithShape="1">
            <a:blip r:embed="rId7">
              <a:alphaModFix amt="80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 in minutes/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118606" y="1080205"/>
            <a:ext cx="147773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557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7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8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6" descr="http://cdn.morguefile.com/imageData/public/files/m/maxstraeten/preview/fldr_2011_09_05/file792131520331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0000"/>
                    </a14:imgEffect>
                    <a14:imgEffect>
                      <a14:brightnessContrast bright="-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70474"/>
            <a:ext cx="9120005" cy="526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192734" y="195486"/>
            <a:ext cx="799288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black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File:Scatterplot r=-.6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31590"/>
            <a:ext cx="5400600" cy="348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1691680" y="4371950"/>
            <a:ext cx="4932320" cy="246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hoek 12"/>
          <p:cNvSpPr/>
          <p:nvPr/>
        </p:nvSpPr>
        <p:spPr>
          <a:xfrm rot="16200000">
            <a:off x="19900" y="2742245"/>
            <a:ext cx="3173660" cy="246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/>
          <p:cNvSpPr txBox="1"/>
          <p:nvPr/>
        </p:nvSpPr>
        <p:spPr>
          <a:xfrm>
            <a:off x="1729782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  <a:endParaRPr lang="en-US" dirty="0"/>
          </a:p>
        </p:txBody>
      </p:sp>
      <p:sp>
        <p:nvSpPr>
          <p:cNvPr id="15" name="Tekstvak 14"/>
          <p:cNvSpPr txBox="1"/>
          <p:nvPr/>
        </p:nvSpPr>
        <p:spPr>
          <a:xfrm>
            <a:off x="2084283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endParaRPr lang="en-US" dirty="0"/>
          </a:p>
        </p:txBody>
      </p:sp>
      <p:sp>
        <p:nvSpPr>
          <p:cNvPr id="19" name="Tekstvak 18"/>
          <p:cNvSpPr txBox="1"/>
          <p:nvPr/>
        </p:nvSpPr>
        <p:spPr>
          <a:xfrm>
            <a:off x="2438784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15</a:t>
            </a:r>
            <a:endParaRPr lang="en-US" dirty="0"/>
          </a:p>
        </p:txBody>
      </p:sp>
      <p:sp>
        <p:nvSpPr>
          <p:cNvPr id="20" name="Tekstvak 19"/>
          <p:cNvSpPr txBox="1"/>
          <p:nvPr/>
        </p:nvSpPr>
        <p:spPr>
          <a:xfrm>
            <a:off x="2793285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en-US" dirty="0"/>
          </a:p>
        </p:txBody>
      </p:sp>
      <p:sp>
        <p:nvSpPr>
          <p:cNvPr id="21" name="Tekstvak 20"/>
          <p:cNvSpPr txBox="1"/>
          <p:nvPr/>
        </p:nvSpPr>
        <p:spPr>
          <a:xfrm>
            <a:off x="3147786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</a:t>
            </a:r>
            <a:endParaRPr lang="en-US" dirty="0"/>
          </a:p>
        </p:txBody>
      </p:sp>
      <p:sp>
        <p:nvSpPr>
          <p:cNvPr id="22" name="Tekstvak 21"/>
          <p:cNvSpPr txBox="1"/>
          <p:nvPr/>
        </p:nvSpPr>
        <p:spPr>
          <a:xfrm>
            <a:off x="3502287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</a:t>
            </a:r>
            <a:endParaRPr lang="en-US" dirty="0"/>
          </a:p>
        </p:txBody>
      </p:sp>
      <p:sp>
        <p:nvSpPr>
          <p:cNvPr id="23" name="Tekstvak 22"/>
          <p:cNvSpPr txBox="1"/>
          <p:nvPr/>
        </p:nvSpPr>
        <p:spPr>
          <a:xfrm>
            <a:off x="3856788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35</a:t>
            </a:r>
            <a:endParaRPr lang="en-US" dirty="0"/>
          </a:p>
        </p:txBody>
      </p:sp>
      <p:sp>
        <p:nvSpPr>
          <p:cNvPr id="24" name="Tekstvak 23"/>
          <p:cNvSpPr txBox="1"/>
          <p:nvPr/>
        </p:nvSpPr>
        <p:spPr>
          <a:xfrm>
            <a:off x="4211289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40</a:t>
            </a:r>
            <a:endParaRPr lang="en-US" b="1" dirty="0"/>
          </a:p>
        </p:txBody>
      </p:sp>
      <p:sp>
        <p:nvSpPr>
          <p:cNvPr id="25" name="Tekstvak 24"/>
          <p:cNvSpPr txBox="1"/>
          <p:nvPr/>
        </p:nvSpPr>
        <p:spPr>
          <a:xfrm>
            <a:off x="4565790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45</a:t>
            </a:r>
            <a:endParaRPr lang="en-US" b="1" dirty="0"/>
          </a:p>
        </p:txBody>
      </p:sp>
      <p:sp>
        <p:nvSpPr>
          <p:cNvPr id="26" name="Tekstvak 25"/>
          <p:cNvSpPr txBox="1"/>
          <p:nvPr/>
        </p:nvSpPr>
        <p:spPr>
          <a:xfrm>
            <a:off x="4920291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50</a:t>
            </a:r>
            <a:endParaRPr lang="en-US" b="1" dirty="0"/>
          </a:p>
        </p:txBody>
      </p:sp>
      <p:sp>
        <p:nvSpPr>
          <p:cNvPr id="28" name="Tekstvak 27"/>
          <p:cNvSpPr txBox="1"/>
          <p:nvPr/>
        </p:nvSpPr>
        <p:spPr>
          <a:xfrm>
            <a:off x="5274792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55</a:t>
            </a:r>
            <a:endParaRPr lang="en-US" b="1" dirty="0"/>
          </a:p>
        </p:txBody>
      </p:sp>
      <p:sp>
        <p:nvSpPr>
          <p:cNvPr id="30" name="Tekstvak 29"/>
          <p:cNvSpPr txBox="1"/>
          <p:nvPr/>
        </p:nvSpPr>
        <p:spPr>
          <a:xfrm>
            <a:off x="5629293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60</a:t>
            </a:r>
            <a:endParaRPr lang="en-US" b="1" dirty="0"/>
          </a:p>
        </p:txBody>
      </p:sp>
      <p:sp>
        <p:nvSpPr>
          <p:cNvPr id="31" name="Tekstvak 30"/>
          <p:cNvSpPr txBox="1"/>
          <p:nvPr/>
        </p:nvSpPr>
        <p:spPr>
          <a:xfrm>
            <a:off x="5983794" y="4299942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65</a:t>
            </a:r>
            <a:endParaRPr lang="en-US" b="1" dirty="0"/>
          </a:p>
        </p:txBody>
      </p:sp>
      <p:sp>
        <p:nvSpPr>
          <p:cNvPr id="32" name="Tekstvak 31"/>
          <p:cNvSpPr txBox="1"/>
          <p:nvPr/>
        </p:nvSpPr>
        <p:spPr>
          <a:xfrm>
            <a:off x="6338294" y="4290650"/>
            <a:ext cx="53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70</a:t>
            </a:r>
            <a:endParaRPr lang="en-US" b="1" dirty="0"/>
          </a:p>
        </p:txBody>
      </p:sp>
      <p:sp>
        <p:nvSpPr>
          <p:cNvPr id="5" name="Rechthoek 4"/>
          <p:cNvSpPr/>
          <p:nvPr/>
        </p:nvSpPr>
        <p:spPr>
          <a:xfrm rot="5400000">
            <a:off x="678621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http://commons.wikimedia.org/wiki/File:Scatterplot_r%3D-.69.png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3856788" y="4515966"/>
            <a:ext cx="3019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kg fries /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kstvak 39"/>
          <p:cNvSpPr txBox="1"/>
          <p:nvPr/>
        </p:nvSpPr>
        <p:spPr>
          <a:xfrm rot="16200000">
            <a:off x="-353467" y="2690590"/>
            <a:ext cx="3019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fictituous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2116354" y="1971186"/>
            <a:ext cx="3967814" cy="1793342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1835696" y="2324368"/>
            <a:ext cx="397705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1835696" y="3291830"/>
            <a:ext cx="397705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2915816" y="1811020"/>
            <a:ext cx="0" cy="247963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5076056" y="1779662"/>
            <a:ext cx="0" cy="247963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>
            <a:off x="1331640" y="407462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66</a:t>
            </a:r>
            <a:endParaRPr lang="en-US" dirty="0"/>
          </a:p>
        </p:txBody>
      </p:sp>
      <p:sp>
        <p:nvSpPr>
          <p:cNvPr id="46" name="Tekstvak 45"/>
          <p:cNvSpPr txBox="1"/>
          <p:nvPr/>
        </p:nvSpPr>
        <p:spPr>
          <a:xfrm>
            <a:off x="1331640" y="35798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67</a:t>
            </a:r>
            <a:endParaRPr lang="en-US" dirty="0"/>
          </a:p>
        </p:txBody>
      </p:sp>
      <p:sp>
        <p:nvSpPr>
          <p:cNvPr id="47" name="Tekstvak 46"/>
          <p:cNvSpPr txBox="1"/>
          <p:nvPr/>
        </p:nvSpPr>
        <p:spPr>
          <a:xfrm>
            <a:off x="1331640" y="30758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68</a:t>
            </a:r>
            <a:endParaRPr lang="en-US" dirty="0"/>
          </a:p>
        </p:txBody>
      </p:sp>
      <p:sp>
        <p:nvSpPr>
          <p:cNvPr id="48" name="Tekstvak 47"/>
          <p:cNvSpPr txBox="1"/>
          <p:nvPr/>
        </p:nvSpPr>
        <p:spPr>
          <a:xfrm>
            <a:off x="1331640" y="26344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69</a:t>
            </a:r>
            <a:endParaRPr lang="en-US" dirty="0"/>
          </a:p>
        </p:txBody>
      </p:sp>
      <p:sp>
        <p:nvSpPr>
          <p:cNvPr id="49" name="Tekstvak 48"/>
          <p:cNvSpPr txBox="1"/>
          <p:nvPr/>
        </p:nvSpPr>
        <p:spPr>
          <a:xfrm>
            <a:off x="1331640" y="213970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70</a:t>
            </a:r>
            <a:endParaRPr lang="en-US" dirty="0"/>
          </a:p>
        </p:txBody>
      </p:sp>
      <p:sp>
        <p:nvSpPr>
          <p:cNvPr id="50" name="Tekstvak 49"/>
          <p:cNvSpPr txBox="1"/>
          <p:nvPr/>
        </p:nvSpPr>
        <p:spPr>
          <a:xfrm>
            <a:off x="1331640" y="16263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71</a:t>
            </a:r>
            <a:endParaRPr lang="en-US" dirty="0"/>
          </a:p>
        </p:txBody>
      </p:sp>
      <p:sp>
        <p:nvSpPr>
          <p:cNvPr id="51" name="Tekstvak 50"/>
          <p:cNvSpPr txBox="1"/>
          <p:nvPr/>
        </p:nvSpPr>
        <p:spPr>
          <a:xfrm>
            <a:off x="1331640" y="11315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72</a:t>
            </a:r>
            <a:endParaRPr lang="en-US" dirty="0"/>
          </a:p>
        </p:txBody>
      </p:sp>
      <p:sp>
        <p:nvSpPr>
          <p:cNvPr id="2048" name="Tekstvak 2047"/>
          <p:cNvSpPr txBox="1"/>
          <p:nvPr/>
        </p:nvSpPr>
        <p:spPr>
          <a:xfrm>
            <a:off x="6876256" y="1064806"/>
            <a:ext cx="20882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loose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30 kg fries</a:t>
            </a:r>
          </a:p>
          <a:p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</a:p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you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loose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... minutes of your life per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frie</a:t>
            </a:r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r>
              <a:rPr lang="nl-N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Do </a:t>
            </a:r>
            <a:r>
              <a:rPr lang="nl-NL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you</a:t>
            </a:r>
            <a:r>
              <a:rPr lang="nl-N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believe </a:t>
            </a:r>
            <a:r>
              <a:rPr lang="nl-NL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that</a:t>
            </a:r>
            <a:r>
              <a:rPr lang="nl-N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?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hthoek 53"/>
          <p:cNvSpPr/>
          <p:nvPr/>
        </p:nvSpPr>
        <p:spPr>
          <a:xfrm rot="5400000">
            <a:off x="678679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http://www.morguefile.com/archive/display/773187</a:t>
            </a:r>
          </a:p>
        </p:txBody>
      </p:sp>
    </p:spTree>
    <p:extLst>
      <p:ext uri="{BB962C8B-B14F-4D97-AF65-F5344CB8AC3E}">
        <p14:creationId xmlns:p14="http://schemas.microsoft.com/office/powerpoint/2010/main" val="248931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2854326" y="2550319"/>
            <a:ext cx="2644775" cy="1965722"/>
            <a:chOff x="3663" y="1480"/>
            <a:chExt cx="1666" cy="16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define</a:t>
              </a:r>
              <a:endParaRPr lang="nl-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666" y="1874"/>
              <a:ext cx="62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conceptualize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conclude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execute</a:t>
              </a:r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3666" y="2238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formalize</a:t>
              </a:r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4459" y="1498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formulate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purpose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4195" y="1842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identify</a:t>
              </a: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entities</a:t>
              </a:r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auto">
            <a:xfrm>
              <a:off x="4855" y="1844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choose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27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values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Text Box 47"/>
            <p:cNvSpPr txBox="1">
              <a:spLocks noChangeArrowheads="1"/>
            </p:cNvSpPr>
            <p:nvPr/>
          </p:nvSpPr>
          <p:spPr bwMode="auto">
            <a:xfrm>
              <a:off x="485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29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operate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model</a:t>
              </a:r>
            </a:p>
          </p:txBody>
        </p:sp>
        <p:sp>
          <p:nvSpPr>
            <p:cNvPr id="30" name="Text Box 49"/>
            <p:cNvSpPr txBox="1">
              <a:spLocks noChangeArrowheads="1"/>
            </p:cNvSpPr>
            <p:nvPr/>
          </p:nvSpPr>
          <p:spPr bwMode="auto">
            <a:xfrm>
              <a:off x="485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obtain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</a:t>
              </a:r>
            </a:p>
          </p:txBody>
        </p:sp>
        <p:sp>
          <p:nvSpPr>
            <p:cNvPr id="31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present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</a:t>
              </a:r>
            </a:p>
          </p:txBody>
        </p:sp>
        <p:sp>
          <p:nvSpPr>
            <p:cNvPr id="32" name="Text Box 51"/>
            <p:cNvSpPr txBox="1">
              <a:spLocks noChangeArrowheads="1"/>
            </p:cNvSpPr>
            <p:nvPr/>
          </p:nvSpPr>
          <p:spPr bwMode="auto">
            <a:xfrm>
              <a:off x="485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interpret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4" name="Text Box 139"/>
          <p:cNvSpPr txBox="1">
            <a:spLocks noChangeArrowheads="1"/>
          </p:cNvSpPr>
          <p:nvPr/>
        </p:nvSpPr>
        <p:spPr bwMode="auto">
          <a:xfrm>
            <a:off x="2880320" y="1653779"/>
            <a:ext cx="47160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Reflection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interpret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5500083" y="2612232"/>
            <a:ext cx="2199325" cy="1918942"/>
            <a:chOff x="4932363" y="1563688"/>
            <a:chExt cx="4211637" cy="3074047"/>
          </a:xfrm>
        </p:grpSpPr>
        <p:grpSp>
          <p:nvGrpSpPr>
            <p:cNvPr id="35" name="Group 68"/>
            <p:cNvGrpSpPr>
              <a:grpSpLocks/>
            </p:cNvGrpSpPr>
            <p:nvPr/>
          </p:nvGrpSpPr>
          <p:grpSpPr bwMode="auto">
            <a:xfrm>
              <a:off x="4932363" y="1563688"/>
              <a:ext cx="4211637" cy="622449"/>
              <a:chOff x="3107" y="1642"/>
              <a:chExt cx="2653" cy="523"/>
            </a:xfrm>
          </p:grpSpPr>
          <p:sp>
            <p:nvSpPr>
              <p:cNvPr id="36" name="AutoShape 33"/>
              <p:cNvSpPr>
                <a:spLocks noChangeArrowheads="1"/>
              </p:cNvSpPr>
              <p:nvPr/>
            </p:nvSpPr>
            <p:spPr bwMode="auto">
              <a:xfrm>
                <a:off x="3107" y="1642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37" name="Text Box 36"/>
              <p:cNvSpPr txBox="1">
                <a:spLocks noChangeArrowheads="1"/>
              </p:cNvSpPr>
              <p:nvPr/>
            </p:nvSpPr>
            <p:spPr bwMode="auto">
              <a:xfrm>
                <a:off x="4195" y="1751"/>
                <a:ext cx="1565" cy="414"/>
              </a:xfrm>
              <a:prstGeom prst="rect">
                <a:avLst/>
              </a:prstGeom>
              <a:solidFill>
                <a:srgbClr val="FFCC99">
                  <a:alpha val="8196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problem?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(problem validation)</a:t>
                </a:r>
              </a:p>
            </p:txBody>
          </p:sp>
        </p:grpSp>
        <p:grpSp>
          <p:nvGrpSpPr>
            <p:cNvPr id="38" name="Group 62"/>
            <p:cNvGrpSpPr>
              <a:grpSpLocks/>
            </p:cNvGrpSpPr>
            <p:nvPr/>
          </p:nvGrpSpPr>
          <p:grpSpPr bwMode="auto">
            <a:xfrm>
              <a:off x="4932363" y="2284412"/>
              <a:ext cx="4211637" cy="492468"/>
              <a:chOff x="3107" y="1752"/>
              <a:chExt cx="2653" cy="414"/>
            </a:xfrm>
          </p:grpSpPr>
          <p:sp>
            <p:nvSpPr>
              <p:cNvPr id="39" name="AutoShape 33"/>
              <p:cNvSpPr>
                <a:spLocks noChangeArrowheads="1"/>
              </p:cNvSpPr>
              <p:nvPr/>
            </p:nvSpPr>
            <p:spPr bwMode="auto">
              <a:xfrm>
                <a:off x="3107" y="1752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40" name="Text Box 36"/>
              <p:cNvSpPr txBox="1">
                <a:spLocks noChangeArrowheads="1"/>
              </p:cNvSpPr>
              <p:nvPr/>
            </p:nvSpPr>
            <p:spPr bwMode="auto">
              <a:xfrm>
                <a:off x="4195" y="1752"/>
                <a:ext cx="1565" cy="414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concepts?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(concepts validation)</a:t>
                </a:r>
              </a:p>
            </p:txBody>
          </p:sp>
        </p:grpSp>
        <p:grpSp>
          <p:nvGrpSpPr>
            <p:cNvPr id="41" name="Group 37"/>
            <p:cNvGrpSpPr>
              <a:grpSpLocks/>
            </p:cNvGrpSpPr>
            <p:nvPr/>
          </p:nvGrpSpPr>
          <p:grpSpPr bwMode="auto">
            <a:xfrm>
              <a:off x="4932363" y="2859087"/>
              <a:ext cx="4211637" cy="556970"/>
              <a:chOff x="3107" y="2341"/>
              <a:chExt cx="2653" cy="468"/>
            </a:xfrm>
          </p:grpSpPr>
          <p:sp>
            <p:nvSpPr>
              <p:cNvPr id="42" name="AutoShape 33"/>
              <p:cNvSpPr>
                <a:spLocks noChangeArrowheads="1"/>
              </p:cNvSpPr>
              <p:nvPr/>
            </p:nvSpPr>
            <p:spPr bwMode="auto">
              <a:xfrm>
                <a:off x="3107" y="2401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43" name="Text Box 36"/>
              <p:cNvSpPr txBox="1">
                <a:spLocks noChangeArrowheads="1"/>
              </p:cNvSpPr>
              <p:nvPr/>
            </p:nvSpPr>
            <p:spPr bwMode="auto">
              <a:xfrm>
                <a:off x="4195" y="2341"/>
                <a:ext cx="1565" cy="41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model?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(model verification)</a:t>
                </a:r>
              </a:p>
            </p:txBody>
          </p:sp>
        </p:grpSp>
        <p:grpSp>
          <p:nvGrpSpPr>
            <p:cNvPr id="44" name="Group 39"/>
            <p:cNvGrpSpPr>
              <a:grpSpLocks/>
            </p:cNvGrpSpPr>
            <p:nvPr/>
          </p:nvGrpSpPr>
          <p:grpSpPr bwMode="auto">
            <a:xfrm>
              <a:off x="4932363" y="3435344"/>
              <a:ext cx="4211637" cy="601301"/>
              <a:chOff x="3107" y="2886"/>
              <a:chExt cx="2653" cy="504"/>
            </a:xfrm>
          </p:grpSpPr>
          <p:sp>
            <p:nvSpPr>
              <p:cNvPr id="45" name="AutoShape 34"/>
              <p:cNvSpPr>
                <a:spLocks noChangeArrowheads="1"/>
              </p:cNvSpPr>
              <p:nvPr/>
            </p:nvSpPr>
            <p:spPr bwMode="auto">
              <a:xfrm>
                <a:off x="3107" y="2982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46" name="Text Box 38"/>
              <p:cNvSpPr txBox="1">
                <a:spLocks noChangeArrowheads="1"/>
              </p:cNvSpPr>
              <p:nvPr/>
            </p:nvSpPr>
            <p:spPr bwMode="auto">
              <a:xfrm>
                <a:off x="4195" y="2886"/>
                <a:ext cx="1565" cy="413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outcome?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(outcome verification)</a:t>
                </a:r>
              </a:p>
            </p:txBody>
          </p:sp>
        </p:grpSp>
        <p:sp>
          <p:nvSpPr>
            <p:cNvPr id="47" name="AutoShape 35"/>
            <p:cNvSpPr>
              <a:spLocks noChangeArrowheads="1"/>
            </p:cNvSpPr>
            <p:nvPr/>
          </p:nvSpPr>
          <p:spPr bwMode="auto">
            <a:xfrm>
              <a:off x="4932363" y="4151960"/>
              <a:ext cx="1727200" cy="485775"/>
            </a:xfrm>
            <a:prstGeom prst="rightArrow">
              <a:avLst>
                <a:gd name="adj1" fmla="val 50000"/>
                <a:gd name="adj2" fmla="val 66667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rgbClr val="FF9A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 sz="800"/>
            </a:p>
          </p:txBody>
        </p:sp>
        <p:sp>
          <p:nvSpPr>
            <p:cNvPr id="48" name="Text Box 40"/>
            <p:cNvSpPr txBox="1">
              <a:spLocks noChangeArrowheads="1"/>
            </p:cNvSpPr>
            <p:nvPr/>
          </p:nvSpPr>
          <p:spPr bwMode="auto">
            <a:xfrm>
              <a:off x="6657977" y="3957638"/>
              <a:ext cx="2484438" cy="493043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Right </a:t>
              </a:r>
              <a:r>
                <a:rPr lang="nl-NL" sz="8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answer</a:t>
              </a: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?</a:t>
              </a:r>
            </a:p>
            <a:p>
              <a:pPr marL="180975" indent="-180975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(</a:t>
              </a:r>
              <a:r>
                <a:rPr lang="nl-NL" sz="8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answer</a:t>
              </a: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 </a:t>
              </a:r>
              <a:r>
                <a:rPr lang="nl-NL" sz="8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verification</a:t>
              </a: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)</a:t>
              </a:r>
            </a:p>
          </p:txBody>
        </p:sp>
      </p:grpSp>
      <p:sp>
        <p:nvSpPr>
          <p:cNvPr id="54" name="Oval 144"/>
          <p:cNvSpPr>
            <a:spLocks noChangeArrowheads="1"/>
          </p:cNvSpPr>
          <p:nvPr/>
        </p:nvSpPr>
        <p:spPr bwMode="auto">
          <a:xfrm>
            <a:off x="6239522" y="3282934"/>
            <a:ext cx="1788862" cy="936641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Oval 144"/>
          <p:cNvSpPr>
            <a:spLocks noChangeArrowheads="1"/>
          </p:cNvSpPr>
          <p:nvPr/>
        </p:nvSpPr>
        <p:spPr bwMode="auto">
          <a:xfrm>
            <a:off x="4521968" y="3651870"/>
            <a:ext cx="842120" cy="497607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 Box 139"/>
          <p:cNvSpPr txBox="1">
            <a:spLocks noChangeArrowheads="1"/>
          </p:cNvSpPr>
          <p:nvPr/>
        </p:nvSpPr>
        <p:spPr bwMode="auto">
          <a:xfrm>
            <a:off x="2843808" y="1347614"/>
            <a:ext cx="47160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Conclude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phase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interpret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469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4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0" name="Picture 2" descr="http://cdn.morguefile.com/imageData/public/files/j/jdurham/preview/fldr_2008_11_16/file00019860197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7000"/>
                    </a14:imgEffect>
                    <a14:imgEffect>
                      <a14:brightnessContrast bright="-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6476"/>
            <a:ext cx="9144000" cy="512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215410" y="627534"/>
            <a:ext cx="28654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 typeface="Arial" charset="0"/>
              <a:buNone/>
            </a:pP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Verification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ccuracy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recision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92734" y="195486"/>
            <a:ext cx="799288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14" name="Text Box 14"/>
          <p:cNvSpPr txBox="1">
            <a:spLocks noChangeArrowheads="1"/>
          </p:cNvSpPr>
          <p:nvPr/>
        </p:nvSpPr>
        <p:spPr bwMode="auto">
          <a:xfrm>
            <a:off x="323528" y="2227967"/>
            <a:ext cx="6696744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involve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dealing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</a:p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represented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as </a:t>
            </a:r>
          </a:p>
          <a:p>
            <a:pPr algn="l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nl-NL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probability</a:t>
            </a:r>
            <a:r>
              <a:rPr lang="nl-NL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density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particular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but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average</a:t>
            </a: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spreading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3" name="Rechthoek 2"/>
          <p:cNvSpPr/>
          <p:nvPr/>
        </p:nvSpPr>
        <p:spPr>
          <a:xfrm rot="5400000">
            <a:off x="6478160" y="2418714"/>
            <a:ext cx="50661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http://cdn.morguefile.com/imageData/public/files/j/jdurham/preview/fldr_2008_11_16/file000198601977.jpg</a:t>
            </a:r>
          </a:p>
        </p:txBody>
      </p:sp>
    </p:spTree>
    <p:extLst>
      <p:ext uri="{BB962C8B-B14F-4D97-AF65-F5344CB8AC3E}">
        <p14:creationId xmlns:p14="http://schemas.microsoft.com/office/powerpoint/2010/main" val="38885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2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7214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ep 1"/>
          <p:cNvGrpSpPr/>
          <p:nvPr/>
        </p:nvGrpSpPr>
        <p:grpSpPr>
          <a:xfrm>
            <a:off x="4860032" y="915566"/>
            <a:ext cx="3810000" cy="1428750"/>
            <a:chOff x="4860032" y="915566"/>
            <a:chExt cx="3810000" cy="1428750"/>
          </a:xfrm>
        </p:grpSpPr>
        <p:pic>
          <p:nvPicPr>
            <p:cNvPr id="309261" name="Picture 13" descr="File:Standard deviation diagram.sv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915566"/>
              <a:ext cx="3810000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4" name="Rectangle 18"/>
            <p:cNvSpPr>
              <a:spLocks noChangeArrowheads="1"/>
            </p:cNvSpPr>
            <p:nvPr/>
          </p:nvSpPr>
          <p:spPr bwMode="auto">
            <a:xfrm>
              <a:off x="4890195" y="969144"/>
              <a:ext cx="144462" cy="124182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none" lIns="0" tIns="0" rIns="0" bIns="0" anchor="ctr"/>
            <a:lstStyle/>
            <a:p>
              <a:endParaRPr lang="nl-NL"/>
            </a:p>
          </p:txBody>
        </p:sp>
      </p:grpSp>
      <p:sp>
        <p:nvSpPr>
          <p:cNvPr id="21" name="Tekstvak 20"/>
          <p:cNvSpPr txBox="1"/>
          <p:nvPr/>
        </p:nvSpPr>
        <p:spPr>
          <a:xfrm>
            <a:off x="192734" y="195486"/>
            <a:ext cx="799288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076056" y="2211710"/>
            <a:ext cx="4061520" cy="369331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Gaussian</a:t>
            </a: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normal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sum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sufficiently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uncorrelated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average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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spreading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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has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normal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E.g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.: de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weight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18-year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old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Americans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endParaRPr lang="nl-NL" dirty="0">
              <a:latin typeface="+mn-lt"/>
            </a:endParaRPr>
          </a:p>
          <a:p>
            <a:pPr algn="l" eaLnBrk="1" hangingPunct="1">
              <a:buFontTx/>
              <a:buNone/>
            </a:pPr>
            <a:endParaRPr lang="nl-NL" dirty="0">
              <a:latin typeface="+mn-lt"/>
            </a:endParaRPr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215410" y="627534"/>
            <a:ext cx="28654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 typeface="Arial" charset="0"/>
              <a:buNone/>
            </a:pP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Verification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ccuracy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recision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323528" y="2227967"/>
            <a:ext cx="6696744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involve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dealing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</a:p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represented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as </a:t>
            </a:r>
          </a:p>
          <a:p>
            <a:pPr algn="l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nl-NL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probability</a:t>
            </a:r>
            <a:r>
              <a:rPr lang="nl-NL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density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particular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but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average</a:t>
            </a: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spreading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076056" y="-20538"/>
            <a:ext cx="396043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continuous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measuring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269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 bldLvl="5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64" name="Rectangle 18"/>
          <p:cNvSpPr>
            <a:spLocks noChangeArrowheads="1"/>
          </p:cNvSpPr>
          <p:nvPr/>
        </p:nvSpPr>
        <p:spPr bwMode="auto">
          <a:xfrm>
            <a:off x="4890195" y="969144"/>
            <a:ext cx="144462" cy="12418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192734" y="195486"/>
            <a:ext cx="799288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076056" y="2210400"/>
            <a:ext cx="4061520" cy="14773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Uniform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interval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between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-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+ have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equal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probability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4860000" y="843558"/>
            <a:ext cx="3810000" cy="1490093"/>
            <a:chOff x="5334000" y="1430511"/>
            <a:chExt cx="3810000" cy="1490093"/>
          </a:xfrm>
        </p:grpSpPr>
        <p:pic>
          <p:nvPicPr>
            <p:cNvPr id="31" name="Picture 10" descr="File:Standard deviation diagram.sv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1491854"/>
              <a:ext cx="3810000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5737225" y="1430511"/>
              <a:ext cx="3269215" cy="121324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nl-NL"/>
            </a:p>
          </p:txBody>
        </p:sp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6896100" y="1635919"/>
              <a:ext cx="863600" cy="1026319"/>
            </a:xfrm>
            <a:prstGeom prst="rect">
              <a:avLst/>
            </a:prstGeom>
            <a:solidFill>
              <a:srgbClr val="1A3C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nl-NL"/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5364163" y="1545432"/>
              <a:ext cx="144462" cy="124182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none" lIns="0" tIns="0" rIns="0" bIns="0" anchor="ctr"/>
            <a:lstStyle/>
            <a:p>
              <a:endParaRPr lang="nl-NL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6877050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>
              <a:off x="7019925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>
              <a:off x="7164388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7308850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7451725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>
              <a:off x="7596188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" name="Line 26"/>
            <p:cNvSpPr>
              <a:spLocks noChangeShapeType="1"/>
            </p:cNvSpPr>
            <p:nvPr/>
          </p:nvSpPr>
          <p:spPr bwMode="auto">
            <a:xfrm>
              <a:off x="7740650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076056" y="-20538"/>
            <a:ext cx="396043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continuous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measuring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or 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discrete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counting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e.g.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215410" y="627534"/>
            <a:ext cx="28654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 typeface="Arial" charset="0"/>
              <a:buNone/>
            </a:pP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Verification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ccuracy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recision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323528" y="2227967"/>
            <a:ext cx="6696744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involve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dealing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</a:p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represented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as </a:t>
            </a:r>
          </a:p>
          <a:p>
            <a:pPr algn="l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nl-NL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probability</a:t>
            </a:r>
            <a:r>
              <a:rPr lang="nl-NL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density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particular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but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average</a:t>
            </a: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spreading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676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64" name="Rectangle 18"/>
          <p:cNvSpPr>
            <a:spLocks noChangeArrowheads="1"/>
          </p:cNvSpPr>
          <p:nvPr/>
        </p:nvSpPr>
        <p:spPr bwMode="auto">
          <a:xfrm>
            <a:off x="4890195" y="969144"/>
            <a:ext cx="144462" cy="12418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192734" y="195486"/>
            <a:ext cx="799288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076056" y="2210400"/>
            <a:ext cx="4061520" cy="22159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Uniform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interval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between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-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+ have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equal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probability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</a:t>
            </a:r>
          </a:p>
          <a:p>
            <a:pPr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  <a:p>
            <a:pPr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4860000" y="843558"/>
            <a:ext cx="3810000" cy="1490093"/>
            <a:chOff x="5334000" y="1430511"/>
            <a:chExt cx="3810000" cy="1490093"/>
          </a:xfrm>
        </p:grpSpPr>
        <p:pic>
          <p:nvPicPr>
            <p:cNvPr id="31" name="Picture 10" descr="File:Standard deviation diagram.sv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1491854"/>
              <a:ext cx="3810000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5737225" y="1430511"/>
              <a:ext cx="3269215" cy="121324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nl-NL"/>
            </a:p>
          </p:txBody>
        </p:sp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6896100" y="1635919"/>
              <a:ext cx="863600" cy="1026319"/>
            </a:xfrm>
            <a:prstGeom prst="rect">
              <a:avLst/>
            </a:prstGeom>
            <a:solidFill>
              <a:srgbClr val="1A3C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nl-NL"/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5364163" y="1545432"/>
              <a:ext cx="144462" cy="124182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none" lIns="0" tIns="0" rIns="0" bIns="0" anchor="ctr"/>
            <a:lstStyle/>
            <a:p>
              <a:endParaRPr lang="nl-NL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6877050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>
              <a:off x="7019925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>
              <a:off x="7164388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7308850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7451725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>
              <a:off x="7596188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" name="Line 26"/>
            <p:cNvSpPr>
              <a:spLocks noChangeShapeType="1"/>
            </p:cNvSpPr>
            <p:nvPr/>
          </p:nvSpPr>
          <p:spPr bwMode="auto">
            <a:xfrm>
              <a:off x="7740650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076056" y="-20538"/>
            <a:ext cx="396043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continuous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measuring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or 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discrete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counting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e.g.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215410" y="627534"/>
            <a:ext cx="28654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 typeface="Arial" charset="0"/>
              <a:buNone/>
            </a:pP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Verification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ccuracy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recision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323528" y="2227967"/>
            <a:ext cx="6696744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involve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dealing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</a:p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represented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as </a:t>
            </a:r>
          </a:p>
          <a:p>
            <a:pPr algn="l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nl-NL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probability</a:t>
            </a:r>
            <a:r>
              <a:rPr lang="nl-NL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density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particular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but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average</a:t>
            </a: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spreading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88024" y="3881249"/>
            <a:ext cx="4248472" cy="1138773"/>
          </a:xfrm>
          <a:prstGeom prst="rect">
            <a:avLst/>
          </a:prstGeom>
          <a:blipFill dpi="0" rotWithShape="1">
            <a:blip r:embed="rId5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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and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 </a:t>
            </a:r>
            <a:r>
              <a:rPr lang="nl-NL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for</a:t>
            </a: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a die?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046598" y="3672493"/>
            <a:ext cx="147773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64" name="Rectangle 18"/>
          <p:cNvSpPr>
            <a:spLocks noChangeArrowheads="1"/>
          </p:cNvSpPr>
          <p:nvPr/>
        </p:nvSpPr>
        <p:spPr bwMode="auto">
          <a:xfrm>
            <a:off x="4890195" y="969144"/>
            <a:ext cx="144462" cy="12418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192734" y="195486"/>
            <a:ext cx="799288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076056" y="2210400"/>
            <a:ext cx="4061520" cy="258532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Uniform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interval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between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-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+ have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equal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probability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</a:t>
            </a:r>
          </a:p>
          <a:p>
            <a:pPr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  <a:p>
            <a:pPr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  <a:p>
            <a:pPr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.,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die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: =3.5, =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2.5</a:t>
            </a:r>
            <a:r>
              <a:rPr lang="nl-NL" dirty="0" smtClean="0">
                <a:solidFill>
                  <a:schemeClr val="bg1"/>
                </a:solidFill>
                <a:latin typeface="+mn-lt"/>
                <a:sym typeface="Symbol" pitchFamily="1" charset="2"/>
              </a:rPr>
              <a:t>.</a:t>
            </a:r>
            <a:endParaRPr lang="nl-NL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4860000" y="843558"/>
            <a:ext cx="3810000" cy="1490093"/>
            <a:chOff x="5334000" y="1430511"/>
            <a:chExt cx="3810000" cy="1490093"/>
          </a:xfrm>
        </p:grpSpPr>
        <p:pic>
          <p:nvPicPr>
            <p:cNvPr id="31" name="Picture 10" descr="File:Standard deviation diagram.sv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1491854"/>
              <a:ext cx="3810000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5737225" y="1430511"/>
              <a:ext cx="3269215" cy="121324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nl-NL"/>
            </a:p>
          </p:txBody>
        </p:sp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6896100" y="1635919"/>
              <a:ext cx="863600" cy="1026319"/>
            </a:xfrm>
            <a:prstGeom prst="rect">
              <a:avLst/>
            </a:prstGeom>
            <a:solidFill>
              <a:srgbClr val="1A3C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nl-NL"/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5364163" y="1545432"/>
              <a:ext cx="144462" cy="124182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none" lIns="0" tIns="0" rIns="0" bIns="0" anchor="ctr"/>
            <a:lstStyle/>
            <a:p>
              <a:endParaRPr lang="nl-NL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6877050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>
              <a:off x="7019925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>
              <a:off x="7164388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7308850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7451725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>
              <a:off x="7596188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" name="Line 26"/>
            <p:cNvSpPr>
              <a:spLocks noChangeShapeType="1"/>
            </p:cNvSpPr>
            <p:nvPr/>
          </p:nvSpPr>
          <p:spPr bwMode="auto">
            <a:xfrm>
              <a:off x="7740650" y="1653779"/>
              <a:ext cx="0" cy="102631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076056" y="-20538"/>
            <a:ext cx="396043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continuous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measuring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or 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discrete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counting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e.g.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215410" y="627534"/>
            <a:ext cx="28654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 typeface="Arial" charset="0"/>
              <a:buNone/>
            </a:pP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Verification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ccuracy</a:t>
            </a:r>
            <a:endParaRPr lang="nl-N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charset="0"/>
              <a:buNone/>
            </a:pP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recision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323528" y="2227967"/>
            <a:ext cx="6696744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involve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dealing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</a:p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represented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as </a:t>
            </a:r>
          </a:p>
          <a:p>
            <a:pPr algn="l" eaLnBrk="1" hangingPunct="1">
              <a:buFontTx/>
              <a:buNone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nl-NL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probability</a:t>
            </a:r>
            <a:r>
              <a:rPr lang="nl-NL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density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particular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but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average</a:t>
            </a: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spreading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48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stethoscope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  <a14:imgEffect>
                      <a14:brightnessContrast bright="6000" contrast="-6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79706">
            <a:off x="4267622" y="197484"/>
            <a:ext cx="3588381" cy="503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271836" y="804474"/>
            <a:ext cx="439261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</a:t>
            </a:r>
          </a:p>
          <a:p>
            <a:pPr algn="l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decision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making (e.g., diagnosis;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classification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‘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good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’ or ‘bad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’.)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214939" y="1383506"/>
            <a:ext cx="3533775" cy="1134666"/>
            <a:chOff x="3285" y="1162"/>
            <a:chExt cx="2226" cy="953"/>
          </a:xfrm>
        </p:grpSpPr>
        <p:sp>
          <p:nvSpPr>
            <p:cNvPr id="21528" name="Rectangle 18"/>
            <p:cNvSpPr>
              <a:spLocks noChangeArrowheads="1"/>
            </p:cNvSpPr>
            <p:nvPr/>
          </p:nvSpPr>
          <p:spPr bwMode="auto">
            <a:xfrm>
              <a:off x="3285" y="1162"/>
              <a:ext cx="1089" cy="95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nl-NL"/>
            </a:p>
          </p:txBody>
        </p:sp>
        <p:sp>
          <p:nvSpPr>
            <p:cNvPr id="21529" name="Rectangle 19"/>
            <p:cNvSpPr>
              <a:spLocks noChangeArrowheads="1"/>
            </p:cNvSpPr>
            <p:nvPr/>
          </p:nvSpPr>
          <p:spPr bwMode="auto">
            <a:xfrm>
              <a:off x="4380" y="1162"/>
              <a:ext cx="1089" cy="95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endParaRPr lang="nl-NL"/>
            </a:p>
          </p:txBody>
        </p:sp>
        <p:sp>
          <p:nvSpPr>
            <p:cNvPr id="21530" name="Line 16"/>
            <p:cNvSpPr>
              <a:spLocks noChangeShapeType="1"/>
            </p:cNvSpPr>
            <p:nvPr/>
          </p:nvSpPr>
          <p:spPr bwMode="auto">
            <a:xfrm>
              <a:off x="3288" y="1797"/>
              <a:ext cx="222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531" name="Line 17"/>
            <p:cNvSpPr>
              <a:spLocks noChangeShapeType="1"/>
            </p:cNvSpPr>
            <p:nvPr/>
          </p:nvSpPr>
          <p:spPr bwMode="auto">
            <a:xfrm>
              <a:off x="4377" y="1162"/>
              <a:ext cx="0" cy="953"/>
            </a:xfrm>
            <a:prstGeom prst="line">
              <a:avLst/>
            </a:prstGeom>
            <a:noFill/>
            <a:ln w="508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13364" name="Freeform 20"/>
          <p:cNvSpPr>
            <a:spLocks/>
          </p:cNvSpPr>
          <p:nvPr/>
        </p:nvSpPr>
        <p:spPr bwMode="auto">
          <a:xfrm>
            <a:off x="4787900" y="1479948"/>
            <a:ext cx="2279650" cy="658415"/>
          </a:xfrm>
          <a:custGeom>
            <a:avLst/>
            <a:gdLst>
              <a:gd name="T0" fmla="*/ 0 w 1260"/>
              <a:gd name="T1" fmla="*/ 2147483647 h 553"/>
              <a:gd name="T2" fmla="*/ 2147483647 w 1260"/>
              <a:gd name="T3" fmla="*/ 2147483647 h 553"/>
              <a:gd name="T4" fmla="*/ 2147483647 w 1260"/>
              <a:gd name="T5" fmla="*/ 2147483647 h 553"/>
              <a:gd name="T6" fmla="*/ 2147483647 w 1260"/>
              <a:gd name="T7" fmla="*/ 2147483647 h 553"/>
              <a:gd name="T8" fmla="*/ 2147483647 w 1260"/>
              <a:gd name="T9" fmla="*/ 2147483647 h 5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553"/>
              <a:gd name="T17" fmla="*/ 1260 w 1260"/>
              <a:gd name="T18" fmla="*/ 553 h 5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553">
                <a:moveTo>
                  <a:pt x="0" y="548"/>
                </a:moveTo>
                <a:cubicBezTo>
                  <a:pt x="153" y="542"/>
                  <a:pt x="286" y="549"/>
                  <a:pt x="378" y="458"/>
                </a:cubicBezTo>
                <a:cubicBezTo>
                  <a:pt x="470" y="367"/>
                  <a:pt x="483" y="0"/>
                  <a:pt x="550" y="1"/>
                </a:cubicBezTo>
                <a:cubicBezTo>
                  <a:pt x="617" y="2"/>
                  <a:pt x="662" y="375"/>
                  <a:pt x="780" y="464"/>
                </a:cubicBezTo>
                <a:cubicBezTo>
                  <a:pt x="898" y="553"/>
                  <a:pt x="1180" y="524"/>
                  <a:pt x="1260" y="536"/>
                </a:cubicBezTo>
              </a:path>
            </a:pathLst>
          </a:custGeom>
          <a:noFill/>
          <a:ln w="50800" cap="flat" cmpd="sng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65" name="Freeform 21"/>
          <p:cNvSpPr>
            <a:spLocks/>
          </p:cNvSpPr>
          <p:nvPr/>
        </p:nvSpPr>
        <p:spPr bwMode="auto">
          <a:xfrm>
            <a:off x="6300789" y="1481138"/>
            <a:ext cx="2232025" cy="658416"/>
          </a:xfrm>
          <a:custGeom>
            <a:avLst/>
            <a:gdLst>
              <a:gd name="T0" fmla="*/ 0 w 1260"/>
              <a:gd name="T1" fmla="*/ 2147483647 h 553"/>
              <a:gd name="T2" fmla="*/ 2147483647 w 1260"/>
              <a:gd name="T3" fmla="*/ 2147483647 h 553"/>
              <a:gd name="T4" fmla="*/ 2147483647 w 1260"/>
              <a:gd name="T5" fmla="*/ 2147483647 h 553"/>
              <a:gd name="T6" fmla="*/ 2147483647 w 1260"/>
              <a:gd name="T7" fmla="*/ 2147483647 h 553"/>
              <a:gd name="T8" fmla="*/ 2147483647 w 1260"/>
              <a:gd name="T9" fmla="*/ 2147483647 h 5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553"/>
              <a:gd name="T17" fmla="*/ 1260 w 1260"/>
              <a:gd name="T18" fmla="*/ 553 h 5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553">
                <a:moveTo>
                  <a:pt x="0" y="548"/>
                </a:moveTo>
                <a:cubicBezTo>
                  <a:pt x="153" y="542"/>
                  <a:pt x="286" y="549"/>
                  <a:pt x="378" y="458"/>
                </a:cubicBezTo>
                <a:cubicBezTo>
                  <a:pt x="470" y="367"/>
                  <a:pt x="483" y="0"/>
                  <a:pt x="550" y="1"/>
                </a:cubicBezTo>
                <a:cubicBezTo>
                  <a:pt x="617" y="2"/>
                  <a:pt x="662" y="375"/>
                  <a:pt x="780" y="464"/>
                </a:cubicBezTo>
                <a:cubicBezTo>
                  <a:pt x="898" y="553"/>
                  <a:pt x="1180" y="524"/>
                  <a:pt x="1260" y="536"/>
                </a:cubicBezTo>
              </a:path>
            </a:pathLst>
          </a:custGeom>
          <a:noFill/>
          <a:ln w="508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66" name="Freeform 22"/>
          <p:cNvSpPr>
            <a:spLocks/>
          </p:cNvSpPr>
          <p:nvPr/>
        </p:nvSpPr>
        <p:spPr bwMode="auto">
          <a:xfrm>
            <a:off x="5795964" y="1481138"/>
            <a:ext cx="2232025" cy="658416"/>
          </a:xfrm>
          <a:custGeom>
            <a:avLst/>
            <a:gdLst>
              <a:gd name="T0" fmla="*/ 0 w 1260"/>
              <a:gd name="T1" fmla="*/ 2147483647 h 553"/>
              <a:gd name="T2" fmla="*/ 2147483647 w 1260"/>
              <a:gd name="T3" fmla="*/ 2147483647 h 553"/>
              <a:gd name="T4" fmla="*/ 2147483647 w 1260"/>
              <a:gd name="T5" fmla="*/ 2147483647 h 553"/>
              <a:gd name="T6" fmla="*/ 2147483647 w 1260"/>
              <a:gd name="T7" fmla="*/ 2147483647 h 553"/>
              <a:gd name="T8" fmla="*/ 2147483647 w 1260"/>
              <a:gd name="T9" fmla="*/ 2147483647 h 5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553"/>
              <a:gd name="T17" fmla="*/ 1260 w 1260"/>
              <a:gd name="T18" fmla="*/ 553 h 5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553">
                <a:moveTo>
                  <a:pt x="0" y="548"/>
                </a:moveTo>
                <a:cubicBezTo>
                  <a:pt x="153" y="542"/>
                  <a:pt x="286" y="549"/>
                  <a:pt x="378" y="458"/>
                </a:cubicBezTo>
                <a:cubicBezTo>
                  <a:pt x="470" y="367"/>
                  <a:pt x="483" y="0"/>
                  <a:pt x="550" y="1"/>
                </a:cubicBezTo>
                <a:cubicBezTo>
                  <a:pt x="617" y="2"/>
                  <a:pt x="662" y="375"/>
                  <a:pt x="780" y="464"/>
                </a:cubicBezTo>
                <a:cubicBezTo>
                  <a:pt x="898" y="553"/>
                  <a:pt x="1180" y="524"/>
                  <a:pt x="1260" y="536"/>
                </a:cubicBezTo>
              </a:path>
            </a:pathLst>
          </a:custGeom>
          <a:noFill/>
          <a:ln w="508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67" name="Freeform 23"/>
          <p:cNvSpPr>
            <a:spLocks/>
          </p:cNvSpPr>
          <p:nvPr/>
        </p:nvSpPr>
        <p:spPr bwMode="auto">
          <a:xfrm>
            <a:off x="5292725" y="1481138"/>
            <a:ext cx="2287588" cy="658416"/>
          </a:xfrm>
          <a:custGeom>
            <a:avLst/>
            <a:gdLst>
              <a:gd name="T0" fmla="*/ 0 w 1260"/>
              <a:gd name="T1" fmla="*/ 2147483647 h 553"/>
              <a:gd name="T2" fmla="*/ 2147483647 w 1260"/>
              <a:gd name="T3" fmla="*/ 2147483647 h 553"/>
              <a:gd name="T4" fmla="*/ 2147483647 w 1260"/>
              <a:gd name="T5" fmla="*/ 2147483647 h 553"/>
              <a:gd name="T6" fmla="*/ 2147483647 w 1260"/>
              <a:gd name="T7" fmla="*/ 2147483647 h 553"/>
              <a:gd name="T8" fmla="*/ 2147483647 w 1260"/>
              <a:gd name="T9" fmla="*/ 2147483647 h 5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553"/>
              <a:gd name="T17" fmla="*/ 1260 w 1260"/>
              <a:gd name="T18" fmla="*/ 553 h 5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553">
                <a:moveTo>
                  <a:pt x="0" y="548"/>
                </a:moveTo>
                <a:cubicBezTo>
                  <a:pt x="153" y="542"/>
                  <a:pt x="286" y="549"/>
                  <a:pt x="378" y="458"/>
                </a:cubicBezTo>
                <a:cubicBezTo>
                  <a:pt x="470" y="367"/>
                  <a:pt x="483" y="0"/>
                  <a:pt x="550" y="1"/>
                </a:cubicBezTo>
                <a:cubicBezTo>
                  <a:pt x="617" y="2"/>
                  <a:pt x="662" y="375"/>
                  <a:pt x="780" y="464"/>
                </a:cubicBezTo>
                <a:cubicBezTo>
                  <a:pt x="898" y="553"/>
                  <a:pt x="1180" y="524"/>
                  <a:pt x="1260" y="536"/>
                </a:cubicBezTo>
              </a:path>
            </a:pathLst>
          </a:custGeom>
          <a:noFill/>
          <a:ln w="50800" cap="flat" cmpd="sng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68" name="Freeform 24"/>
          <p:cNvSpPr>
            <a:spLocks/>
          </p:cNvSpPr>
          <p:nvPr/>
        </p:nvSpPr>
        <p:spPr bwMode="auto">
          <a:xfrm>
            <a:off x="6804025" y="1481138"/>
            <a:ext cx="2305050" cy="658416"/>
          </a:xfrm>
          <a:custGeom>
            <a:avLst/>
            <a:gdLst>
              <a:gd name="T0" fmla="*/ 0 w 1260"/>
              <a:gd name="T1" fmla="*/ 2147483647 h 553"/>
              <a:gd name="T2" fmla="*/ 2147483647 w 1260"/>
              <a:gd name="T3" fmla="*/ 2147483647 h 553"/>
              <a:gd name="T4" fmla="*/ 2147483647 w 1260"/>
              <a:gd name="T5" fmla="*/ 2147483647 h 553"/>
              <a:gd name="T6" fmla="*/ 2147483647 w 1260"/>
              <a:gd name="T7" fmla="*/ 2147483647 h 553"/>
              <a:gd name="T8" fmla="*/ 2147483647 w 1260"/>
              <a:gd name="T9" fmla="*/ 2147483647 h 5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553"/>
              <a:gd name="T17" fmla="*/ 1260 w 1260"/>
              <a:gd name="T18" fmla="*/ 553 h 5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553">
                <a:moveTo>
                  <a:pt x="0" y="548"/>
                </a:moveTo>
                <a:cubicBezTo>
                  <a:pt x="153" y="542"/>
                  <a:pt x="286" y="549"/>
                  <a:pt x="378" y="458"/>
                </a:cubicBezTo>
                <a:cubicBezTo>
                  <a:pt x="470" y="367"/>
                  <a:pt x="483" y="0"/>
                  <a:pt x="550" y="1"/>
                </a:cubicBezTo>
                <a:cubicBezTo>
                  <a:pt x="617" y="2"/>
                  <a:pt x="662" y="375"/>
                  <a:pt x="780" y="464"/>
                </a:cubicBezTo>
                <a:cubicBezTo>
                  <a:pt x="898" y="553"/>
                  <a:pt x="1180" y="524"/>
                  <a:pt x="1260" y="536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78" name="Text Box 34"/>
          <p:cNvSpPr txBox="1">
            <a:spLocks noChangeArrowheads="1"/>
          </p:cNvSpPr>
          <p:nvPr/>
        </p:nvSpPr>
        <p:spPr bwMode="auto">
          <a:xfrm>
            <a:off x="5219699" y="2571750"/>
            <a:ext cx="3889375" cy="153888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diagnosis support.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Compare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against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threshold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lower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areas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left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right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treshold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are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different. 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313392" name="AutoShape 48"/>
          <p:cNvSpPr>
            <a:spLocks noChangeArrowheads="1"/>
          </p:cNvSpPr>
          <p:nvPr/>
        </p:nvSpPr>
        <p:spPr bwMode="auto">
          <a:xfrm>
            <a:off x="1187451" y="2157983"/>
            <a:ext cx="3313113" cy="485775"/>
          </a:xfrm>
          <a:prstGeom prst="wedgeEllipseCallout">
            <a:avLst>
              <a:gd name="adj1" fmla="val 70317"/>
              <a:gd name="adj2" fmla="val -55639"/>
            </a:avLst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buFontTx/>
              <a:buNone/>
            </a:pPr>
            <a:r>
              <a:rPr lang="nl-NL" sz="1800"/>
              <a:t>high confidence</a:t>
            </a:r>
          </a:p>
        </p:txBody>
      </p:sp>
      <p:sp>
        <p:nvSpPr>
          <p:cNvPr id="313393" name="AutoShape 49"/>
          <p:cNvSpPr>
            <a:spLocks noChangeArrowheads="1"/>
          </p:cNvSpPr>
          <p:nvPr/>
        </p:nvSpPr>
        <p:spPr bwMode="auto">
          <a:xfrm>
            <a:off x="1187450" y="2157983"/>
            <a:ext cx="3314700" cy="485775"/>
          </a:xfrm>
          <a:prstGeom prst="wedgeEllipseCallout">
            <a:avLst>
              <a:gd name="adj1" fmla="val 68487"/>
              <a:gd name="adj2" fmla="val -56375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buFontTx/>
              <a:buNone/>
            </a:pPr>
            <a:r>
              <a:rPr lang="nl-NL" sz="1800"/>
              <a:t>medium confidence</a:t>
            </a:r>
          </a:p>
        </p:txBody>
      </p:sp>
      <p:sp>
        <p:nvSpPr>
          <p:cNvPr id="313394" name="AutoShape 50"/>
          <p:cNvSpPr>
            <a:spLocks noChangeArrowheads="1"/>
          </p:cNvSpPr>
          <p:nvPr/>
        </p:nvSpPr>
        <p:spPr bwMode="auto">
          <a:xfrm>
            <a:off x="1187450" y="2157983"/>
            <a:ext cx="3314700" cy="485775"/>
          </a:xfrm>
          <a:prstGeom prst="wedgeEllipseCallout">
            <a:avLst>
              <a:gd name="adj1" fmla="val 66665"/>
              <a:gd name="adj2" fmla="val -55639"/>
            </a:avLst>
          </a:prstGeom>
          <a:solidFill>
            <a:srgbClr val="FFCC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buFontTx/>
              <a:buNone/>
            </a:pPr>
            <a:r>
              <a:rPr lang="nl-NL" sz="1800"/>
              <a:t>low confidence</a:t>
            </a:r>
          </a:p>
        </p:txBody>
      </p:sp>
      <p:sp>
        <p:nvSpPr>
          <p:cNvPr id="21523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" y="0"/>
            <a:ext cx="684213" cy="357188"/>
          </a:xfrm>
          <a:prstGeom prst="actionButtonForwardNext">
            <a:avLst/>
          </a:prstGeom>
          <a:solidFill>
            <a:schemeClr val="accent1">
              <a:alpha val="2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242468" y="2715766"/>
            <a:ext cx="4968873" cy="24622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is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treshhold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at the right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place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 Does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checking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treshhold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mean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anything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w.r.t.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purpose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  <a:p>
            <a:pPr algn="l" eaLnBrk="1" hangingPunct="1">
              <a:buFontTx/>
              <a:buNone/>
            </a:pPr>
            <a:r>
              <a:rPr lang="nl-NL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Verification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box): do we 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calculate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correctly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  <a:p>
            <a:pPr algn="l" eaLnBrk="1" hangingPunct="1">
              <a:buFontTx/>
              <a:buNone/>
            </a:pPr>
            <a:r>
              <a:rPr lang="nl-NL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Accuracy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are we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no bias?</a:t>
            </a:r>
          </a:p>
          <a:p>
            <a:pPr algn="l" eaLnBrk="1" hangingPunct="1">
              <a:buFontTx/>
              <a:buNone/>
            </a:pPr>
            <a:r>
              <a:rPr lang="nl-NL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Precision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obtain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narrower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 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grpSp>
        <p:nvGrpSpPr>
          <p:cNvPr id="2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9" name="Afbeelding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kstvak 22"/>
          <p:cNvSpPr txBox="1"/>
          <p:nvPr/>
        </p:nvSpPr>
        <p:spPr>
          <a:xfrm>
            <a:off x="192734" y="195486"/>
            <a:ext cx="799288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hthoek 3"/>
          <p:cNvSpPr/>
          <p:nvPr/>
        </p:nvSpPr>
        <p:spPr>
          <a:xfrm rot="5400000">
            <a:off x="678621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http://www.clipartlord.com/wp-content/uploads/2013/04/stethoscope2.png</a:t>
            </a:r>
          </a:p>
        </p:txBody>
      </p:sp>
    </p:spTree>
    <p:extLst>
      <p:ext uri="{BB962C8B-B14F-4D97-AF65-F5344CB8AC3E}">
        <p14:creationId xmlns:p14="http://schemas.microsoft.com/office/powerpoint/2010/main" val="267757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13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13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13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1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13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313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13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13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13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51" grpId="0" build="p"/>
      <p:bldP spid="313364" grpId="0" animBg="1"/>
      <p:bldP spid="313364" grpId="1" animBg="1"/>
      <p:bldP spid="313365" grpId="0" animBg="1"/>
      <p:bldP spid="313365" grpId="1" animBg="1"/>
      <p:bldP spid="313366" grpId="0" animBg="1"/>
      <p:bldP spid="313366" grpId="1" animBg="1"/>
      <p:bldP spid="313367" grpId="0" animBg="1"/>
      <p:bldP spid="313367" grpId="1" animBg="1"/>
      <p:bldP spid="313368" grpId="0" animBg="1"/>
      <p:bldP spid="313378" grpId="0"/>
      <p:bldP spid="313392" grpId="0" animBg="1"/>
      <p:bldP spid="313392" grpId="1" animBg="1"/>
      <p:bldP spid="313392" grpId="2" animBg="1"/>
      <p:bldP spid="313392" grpId="3" animBg="1"/>
      <p:bldP spid="313393" grpId="0" animBg="1"/>
      <p:bldP spid="313393" grpId="1" animBg="1"/>
      <p:bldP spid="313394" grpId="0" animBg="1"/>
      <p:bldP spid="313394" grpId="1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3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6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6" name="Picture 4" descr="http://cdn.morguefile.com/imageData/public/files/r/ronnieb/preview/fldr_2005_07_29/file0001486005732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3000"/>
                    </a14:imgEffect>
                    <a14:imgEffect>
                      <a14:brightnessContrast brigh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-7506"/>
            <a:ext cx="6084168" cy="517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374" name="Freeform 30"/>
          <p:cNvSpPr>
            <a:spLocks/>
          </p:cNvSpPr>
          <p:nvPr/>
        </p:nvSpPr>
        <p:spPr bwMode="auto">
          <a:xfrm>
            <a:off x="5364163" y="1763317"/>
            <a:ext cx="2000250" cy="667940"/>
          </a:xfrm>
          <a:custGeom>
            <a:avLst/>
            <a:gdLst>
              <a:gd name="T0" fmla="*/ 0 w 10000"/>
              <a:gd name="T1" fmla="*/ 2147483647 h 10145"/>
              <a:gd name="T2" fmla="*/ 2147483647 w 10000"/>
              <a:gd name="T3" fmla="*/ 2147483647 h 10145"/>
              <a:gd name="T4" fmla="*/ 2147483647 w 10000"/>
              <a:gd name="T5" fmla="*/ 0 h 10145"/>
              <a:gd name="T6" fmla="*/ 2147483647 w 10000"/>
              <a:gd name="T7" fmla="*/ 2147483647 h 10145"/>
              <a:gd name="T8" fmla="*/ 2147483647 w 10000"/>
              <a:gd name="T9" fmla="*/ 2147483647 h 101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145"/>
              <a:gd name="T17" fmla="*/ 10000 w 10000"/>
              <a:gd name="T18" fmla="*/ 10145 h 101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145">
                <a:moveTo>
                  <a:pt x="0" y="9892"/>
                </a:moveTo>
                <a:cubicBezTo>
                  <a:pt x="1214" y="9783"/>
                  <a:pt x="1024" y="10145"/>
                  <a:pt x="1754" y="8499"/>
                </a:cubicBezTo>
                <a:cubicBezTo>
                  <a:pt x="2484" y="6854"/>
                  <a:pt x="3413" y="0"/>
                  <a:pt x="4365" y="0"/>
                </a:cubicBezTo>
                <a:cubicBezTo>
                  <a:pt x="5317" y="0"/>
                  <a:pt x="6532" y="6889"/>
                  <a:pt x="7468" y="8499"/>
                </a:cubicBezTo>
                <a:cubicBezTo>
                  <a:pt x="8405" y="10108"/>
                  <a:pt x="9365" y="9458"/>
                  <a:pt x="10000" y="9675"/>
                </a:cubicBezTo>
              </a:path>
            </a:pathLst>
          </a:custGeom>
          <a:noFill/>
          <a:ln w="508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77" name="Freeform 33"/>
          <p:cNvSpPr>
            <a:spLocks/>
          </p:cNvSpPr>
          <p:nvPr/>
        </p:nvSpPr>
        <p:spPr bwMode="auto">
          <a:xfrm>
            <a:off x="4787900" y="1760935"/>
            <a:ext cx="2000250" cy="667940"/>
          </a:xfrm>
          <a:custGeom>
            <a:avLst/>
            <a:gdLst>
              <a:gd name="T0" fmla="*/ 0 w 10000"/>
              <a:gd name="T1" fmla="*/ 2147483647 h 10145"/>
              <a:gd name="T2" fmla="*/ 2147483647 w 10000"/>
              <a:gd name="T3" fmla="*/ 2147483647 h 10145"/>
              <a:gd name="T4" fmla="*/ 2147483647 w 10000"/>
              <a:gd name="T5" fmla="*/ 0 h 10145"/>
              <a:gd name="T6" fmla="*/ 2147483647 w 10000"/>
              <a:gd name="T7" fmla="*/ 2147483647 h 10145"/>
              <a:gd name="T8" fmla="*/ 2147483647 w 10000"/>
              <a:gd name="T9" fmla="*/ 2147483647 h 101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145"/>
              <a:gd name="T17" fmla="*/ 10000 w 10000"/>
              <a:gd name="T18" fmla="*/ 10145 h 101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145">
                <a:moveTo>
                  <a:pt x="0" y="9892"/>
                </a:moveTo>
                <a:cubicBezTo>
                  <a:pt x="1214" y="9783"/>
                  <a:pt x="857" y="10145"/>
                  <a:pt x="1587" y="8499"/>
                </a:cubicBezTo>
                <a:cubicBezTo>
                  <a:pt x="2317" y="6854"/>
                  <a:pt x="3349" y="0"/>
                  <a:pt x="4365" y="0"/>
                </a:cubicBezTo>
                <a:cubicBezTo>
                  <a:pt x="5381" y="0"/>
                  <a:pt x="6747" y="6889"/>
                  <a:pt x="7683" y="8499"/>
                </a:cubicBezTo>
                <a:cubicBezTo>
                  <a:pt x="8620" y="10108"/>
                  <a:pt x="9365" y="9458"/>
                  <a:pt x="10000" y="9675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86" name="Text Box 42"/>
          <p:cNvSpPr txBox="1">
            <a:spLocks noChangeArrowheads="1"/>
          </p:cNvSpPr>
          <p:nvPr/>
        </p:nvSpPr>
        <p:spPr bwMode="auto">
          <a:xfrm>
            <a:off x="5364163" y="1491854"/>
            <a:ext cx="57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</a:p>
        </p:txBody>
      </p:sp>
      <p:sp>
        <p:nvSpPr>
          <p:cNvPr id="313387" name="Text Box 43"/>
          <p:cNvSpPr txBox="1">
            <a:spLocks noChangeArrowheads="1"/>
          </p:cNvSpPr>
          <p:nvPr/>
        </p:nvSpPr>
        <p:spPr bwMode="auto">
          <a:xfrm>
            <a:off x="6732588" y="1491854"/>
            <a:ext cx="57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</a:p>
        </p:txBody>
      </p:sp>
      <p:sp>
        <p:nvSpPr>
          <p:cNvPr id="313388" name="Text Box 44"/>
          <p:cNvSpPr txBox="1">
            <a:spLocks noChangeArrowheads="1"/>
          </p:cNvSpPr>
          <p:nvPr/>
        </p:nvSpPr>
        <p:spPr bwMode="auto">
          <a:xfrm>
            <a:off x="5940426" y="1491854"/>
            <a:ext cx="57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</a:p>
        </p:txBody>
      </p:sp>
      <p:sp>
        <p:nvSpPr>
          <p:cNvPr id="313389" name="Text Box 45"/>
          <p:cNvSpPr txBox="1">
            <a:spLocks noChangeArrowheads="1"/>
          </p:cNvSpPr>
          <p:nvPr/>
        </p:nvSpPr>
        <p:spPr bwMode="auto">
          <a:xfrm>
            <a:off x="6588126" y="1491854"/>
            <a:ext cx="57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</a:p>
        </p:txBody>
      </p:sp>
      <p:sp>
        <p:nvSpPr>
          <p:cNvPr id="313390" name="Text Box 46"/>
          <p:cNvSpPr txBox="1">
            <a:spLocks noChangeArrowheads="1"/>
          </p:cNvSpPr>
          <p:nvPr/>
        </p:nvSpPr>
        <p:spPr bwMode="auto">
          <a:xfrm>
            <a:off x="7524751" y="1491854"/>
            <a:ext cx="57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</a:p>
        </p:txBody>
      </p:sp>
      <p:sp>
        <p:nvSpPr>
          <p:cNvPr id="313391" name="Text Box 47"/>
          <p:cNvSpPr txBox="1">
            <a:spLocks noChangeArrowheads="1"/>
          </p:cNvSpPr>
          <p:nvPr/>
        </p:nvSpPr>
        <p:spPr bwMode="auto">
          <a:xfrm>
            <a:off x="8099426" y="1491854"/>
            <a:ext cx="57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</a:p>
        </p:txBody>
      </p:sp>
      <p:sp>
        <p:nvSpPr>
          <p:cNvPr id="313395" name="AutoShape 51"/>
          <p:cNvSpPr>
            <a:spLocks noChangeArrowheads="1"/>
          </p:cNvSpPr>
          <p:nvPr/>
        </p:nvSpPr>
        <p:spPr bwMode="auto">
          <a:xfrm>
            <a:off x="971551" y="2518023"/>
            <a:ext cx="3313113" cy="485775"/>
          </a:xfrm>
          <a:prstGeom prst="wedgeEllipseCallout">
            <a:avLst>
              <a:gd name="adj1" fmla="val 69741"/>
              <a:gd name="adj2" fmla="val -71322"/>
            </a:avLst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buFontTx/>
              <a:buNone/>
            </a:pPr>
            <a:r>
              <a:rPr lang="nl-NL" sz="1800"/>
              <a:t>high confidence</a:t>
            </a:r>
          </a:p>
        </p:txBody>
      </p:sp>
      <p:sp>
        <p:nvSpPr>
          <p:cNvPr id="313396" name="AutoShape 52"/>
          <p:cNvSpPr>
            <a:spLocks noChangeArrowheads="1"/>
          </p:cNvSpPr>
          <p:nvPr/>
        </p:nvSpPr>
        <p:spPr bwMode="auto">
          <a:xfrm>
            <a:off x="971550" y="2518023"/>
            <a:ext cx="3314700" cy="485775"/>
          </a:xfrm>
          <a:prstGeom prst="wedgeEllipseCallout">
            <a:avLst>
              <a:gd name="adj1" fmla="val 67065"/>
              <a:gd name="adj2" fmla="val -66178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buFontTx/>
              <a:buNone/>
            </a:pPr>
            <a:r>
              <a:rPr lang="nl-NL" sz="1800"/>
              <a:t>medium confidence</a:t>
            </a:r>
          </a:p>
        </p:txBody>
      </p:sp>
      <p:sp>
        <p:nvSpPr>
          <p:cNvPr id="313397" name="AutoShape 53"/>
          <p:cNvSpPr>
            <a:spLocks noChangeArrowheads="1"/>
          </p:cNvSpPr>
          <p:nvPr/>
        </p:nvSpPr>
        <p:spPr bwMode="auto">
          <a:xfrm>
            <a:off x="971550" y="2518023"/>
            <a:ext cx="3314700" cy="485775"/>
          </a:xfrm>
          <a:prstGeom prst="wedgeEllipseCallout">
            <a:avLst>
              <a:gd name="adj1" fmla="val 67671"/>
              <a:gd name="adj2" fmla="val -67892"/>
            </a:avLst>
          </a:prstGeom>
          <a:solidFill>
            <a:srgbClr val="FFCC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buFontTx/>
              <a:buNone/>
            </a:pPr>
            <a:r>
              <a:rPr lang="nl-NL" sz="1800" dirty="0"/>
              <a:t>low </a:t>
            </a:r>
            <a:r>
              <a:rPr lang="nl-NL" sz="1800" dirty="0" err="1"/>
              <a:t>confidence</a:t>
            </a:r>
            <a:endParaRPr lang="nl-NL" sz="1800" dirty="0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5148264" y="2409825"/>
            <a:ext cx="388778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75" name="Freeform 31"/>
          <p:cNvSpPr>
            <a:spLocks/>
          </p:cNvSpPr>
          <p:nvPr/>
        </p:nvSpPr>
        <p:spPr bwMode="auto">
          <a:xfrm>
            <a:off x="6172200" y="1760935"/>
            <a:ext cx="2000250" cy="658415"/>
          </a:xfrm>
          <a:custGeom>
            <a:avLst/>
            <a:gdLst>
              <a:gd name="T0" fmla="*/ 0 w 1260"/>
              <a:gd name="T1" fmla="*/ 2147483647 h 553"/>
              <a:gd name="T2" fmla="*/ 2147483647 w 1260"/>
              <a:gd name="T3" fmla="*/ 2147483647 h 553"/>
              <a:gd name="T4" fmla="*/ 2147483647 w 1260"/>
              <a:gd name="T5" fmla="*/ 2147483647 h 553"/>
              <a:gd name="T6" fmla="*/ 2147483647 w 1260"/>
              <a:gd name="T7" fmla="*/ 2147483647 h 553"/>
              <a:gd name="T8" fmla="*/ 2147483647 w 1260"/>
              <a:gd name="T9" fmla="*/ 2147483647 h 5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553"/>
              <a:gd name="T17" fmla="*/ 1260 w 1260"/>
              <a:gd name="T18" fmla="*/ 553 h 5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553">
                <a:moveTo>
                  <a:pt x="0" y="548"/>
                </a:moveTo>
                <a:cubicBezTo>
                  <a:pt x="153" y="542"/>
                  <a:pt x="286" y="549"/>
                  <a:pt x="378" y="458"/>
                </a:cubicBezTo>
                <a:cubicBezTo>
                  <a:pt x="470" y="367"/>
                  <a:pt x="483" y="0"/>
                  <a:pt x="550" y="1"/>
                </a:cubicBezTo>
                <a:cubicBezTo>
                  <a:pt x="617" y="2"/>
                  <a:pt x="662" y="375"/>
                  <a:pt x="780" y="464"/>
                </a:cubicBezTo>
                <a:cubicBezTo>
                  <a:pt x="898" y="553"/>
                  <a:pt x="1180" y="524"/>
                  <a:pt x="1260" y="536"/>
                </a:cubicBezTo>
              </a:path>
            </a:pathLst>
          </a:custGeom>
          <a:noFill/>
          <a:ln w="508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85" name="Freeform 41"/>
          <p:cNvSpPr>
            <a:spLocks/>
          </p:cNvSpPr>
          <p:nvPr/>
        </p:nvSpPr>
        <p:spPr bwMode="auto">
          <a:xfrm>
            <a:off x="6172200" y="1751410"/>
            <a:ext cx="2000250" cy="658415"/>
          </a:xfrm>
          <a:custGeom>
            <a:avLst/>
            <a:gdLst>
              <a:gd name="T0" fmla="*/ 0 w 1260"/>
              <a:gd name="T1" fmla="*/ 2147483647 h 553"/>
              <a:gd name="T2" fmla="*/ 2147483647 w 1260"/>
              <a:gd name="T3" fmla="*/ 2147483647 h 553"/>
              <a:gd name="T4" fmla="*/ 2147483647 w 1260"/>
              <a:gd name="T5" fmla="*/ 2147483647 h 553"/>
              <a:gd name="T6" fmla="*/ 2147483647 w 1260"/>
              <a:gd name="T7" fmla="*/ 2147483647 h 553"/>
              <a:gd name="T8" fmla="*/ 2147483647 w 1260"/>
              <a:gd name="T9" fmla="*/ 2147483647 h 5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553"/>
              <a:gd name="T17" fmla="*/ 1260 w 1260"/>
              <a:gd name="T18" fmla="*/ 553 h 5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553">
                <a:moveTo>
                  <a:pt x="0" y="548"/>
                </a:moveTo>
                <a:cubicBezTo>
                  <a:pt x="153" y="542"/>
                  <a:pt x="286" y="549"/>
                  <a:pt x="378" y="458"/>
                </a:cubicBezTo>
                <a:cubicBezTo>
                  <a:pt x="470" y="367"/>
                  <a:pt x="483" y="0"/>
                  <a:pt x="550" y="1"/>
                </a:cubicBezTo>
                <a:cubicBezTo>
                  <a:pt x="617" y="2"/>
                  <a:pt x="662" y="375"/>
                  <a:pt x="780" y="464"/>
                </a:cubicBezTo>
                <a:cubicBezTo>
                  <a:pt x="898" y="553"/>
                  <a:pt x="1180" y="524"/>
                  <a:pt x="1260" y="536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76" name="Freeform 32"/>
          <p:cNvSpPr>
            <a:spLocks/>
          </p:cNvSpPr>
          <p:nvPr/>
        </p:nvSpPr>
        <p:spPr bwMode="auto">
          <a:xfrm>
            <a:off x="6964363" y="1753792"/>
            <a:ext cx="2000250" cy="677465"/>
          </a:xfrm>
          <a:custGeom>
            <a:avLst/>
            <a:gdLst>
              <a:gd name="T0" fmla="*/ 0 w 10000"/>
              <a:gd name="T1" fmla="*/ 2147483647 h 10290"/>
              <a:gd name="T2" fmla="*/ 2147483647 w 10000"/>
              <a:gd name="T3" fmla="*/ 2147483647 h 10290"/>
              <a:gd name="T4" fmla="*/ 2147483647 w 10000"/>
              <a:gd name="T5" fmla="*/ 98087839 h 10290"/>
              <a:gd name="T6" fmla="*/ 2147483647 w 10000"/>
              <a:gd name="T7" fmla="*/ 2147483647 h 10290"/>
              <a:gd name="T8" fmla="*/ 2147483647 w 10000"/>
              <a:gd name="T9" fmla="*/ 2147483647 h 10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290"/>
              <a:gd name="T17" fmla="*/ 10000 w 10000"/>
              <a:gd name="T18" fmla="*/ 10290 h 10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290">
                <a:moveTo>
                  <a:pt x="0" y="10037"/>
                </a:moveTo>
                <a:cubicBezTo>
                  <a:pt x="1214" y="9928"/>
                  <a:pt x="1024" y="10290"/>
                  <a:pt x="1754" y="8644"/>
                </a:cubicBezTo>
                <a:cubicBezTo>
                  <a:pt x="2484" y="6999"/>
                  <a:pt x="3413" y="290"/>
                  <a:pt x="4365" y="145"/>
                </a:cubicBezTo>
                <a:cubicBezTo>
                  <a:pt x="5317" y="0"/>
                  <a:pt x="6532" y="6166"/>
                  <a:pt x="7468" y="7776"/>
                </a:cubicBezTo>
                <a:cubicBezTo>
                  <a:pt x="8405" y="9385"/>
                  <a:pt x="9365" y="9603"/>
                  <a:pt x="10000" y="9820"/>
                </a:cubicBezTo>
              </a:path>
            </a:pathLst>
          </a:custGeom>
          <a:noFill/>
          <a:ln w="508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73" name="Freeform 29"/>
          <p:cNvSpPr>
            <a:spLocks/>
          </p:cNvSpPr>
          <p:nvPr/>
        </p:nvSpPr>
        <p:spPr bwMode="auto">
          <a:xfrm>
            <a:off x="7467600" y="1752600"/>
            <a:ext cx="2000250" cy="678656"/>
          </a:xfrm>
          <a:custGeom>
            <a:avLst/>
            <a:gdLst>
              <a:gd name="T0" fmla="*/ 0 w 10000"/>
              <a:gd name="T1" fmla="*/ 2147483647 h 10308"/>
              <a:gd name="T2" fmla="*/ 2147483647 w 10000"/>
              <a:gd name="T3" fmla="*/ 2147483647 h 10308"/>
              <a:gd name="T4" fmla="*/ 2147483647 w 10000"/>
              <a:gd name="T5" fmla="*/ 98089486 h 10308"/>
              <a:gd name="T6" fmla="*/ 2147483647 w 10000"/>
              <a:gd name="T7" fmla="*/ 2147483647 h 10308"/>
              <a:gd name="T8" fmla="*/ 2147483647 w 10000"/>
              <a:gd name="T9" fmla="*/ 2147483647 h 10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308"/>
              <a:gd name="T17" fmla="*/ 10000 w 10000"/>
              <a:gd name="T18" fmla="*/ 10308 h 10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308">
                <a:moveTo>
                  <a:pt x="0" y="10037"/>
                </a:moveTo>
                <a:cubicBezTo>
                  <a:pt x="1214" y="9928"/>
                  <a:pt x="1175" y="10308"/>
                  <a:pt x="1905" y="8662"/>
                </a:cubicBezTo>
                <a:cubicBezTo>
                  <a:pt x="2635" y="7017"/>
                  <a:pt x="3476" y="290"/>
                  <a:pt x="4365" y="145"/>
                </a:cubicBezTo>
                <a:cubicBezTo>
                  <a:pt x="5254" y="0"/>
                  <a:pt x="6302" y="6184"/>
                  <a:pt x="7238" y="7794"/>
                </a:cubicBezTo>
                <a:cubicBezTo>
                  <a:pt x="8175" y="9403"/>
                  <a:pt x="9365" y="9603"/>
                  <a:pt x="10000" y="9820"/>
                </a:cubicBezTo>
              </a:path>
            </a:pathLst>
          </a:custGeom>
          <a:noFill/>
          <a:ln w="50800" cap="flat" cmpd="sng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84" name="Freeform 40"/>
          <p:cNvSpPr>
            <a:spLocks/>
          </p:cNvSpPr>
          <p:nvPr/>
        </p:nvSpPr>
        <p:spPr bwMode="auto">
          <a:xfrm>
            <a:off x="6172200" y="1751410"/>
            <a:ext cx="2000250" cy="658415"/>
          </a:xfrm>
          <a:custGeom>
            <a:avLst/>
            <a:gdLst>
              <a:gd name="T0" fmla="*/ 0 w 1260"/>
              <a:gd name="T1" fmla="*/ 2147483647 h 553"/>
              <a:gd name="T2" fmla="*/ 2147483647 w 1260"/>
              <a:gd name="T3" fmla="*/ 2147483647 h 553"/>
              <a:gd name="T4" fmla="*/ 2147483647 w 1260"/>
              <a:gd name="T5" fmla="*/ 2147483647 h 553"/>
              <a:gd name="T6" fmla="*/ 2147483647 w 1260"/>
              <a:gd name="T7" fmla="*/ 2147483647 h 553"/>
              <a:gd name="T8" fmla="*/ 2147483647 w 1260"/>
              <a:gd name="T9" fmla="*/ 2147483647 h 5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553"/>
              <a:gd name="T17" fmla="*/ 1260 w 1260"/>
              <a:gd name="T18" fmla="*/ 553 h 5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553">
                <a:moveTo>
                  <a:pt x="0" y="548"/>
                </a:moveTo>
                <a:cubicBezTo>
                  <a:pt x="153" y="542"/>
                  <a:pt x="286" y="549"/>
                  <a:pt x="378" y="458"/>
                </a:cubicBezTo>
                <a:cubicBezTo>
                  <a:pt x="470" y="367"/>
                  <a:pt x="483" y="0"/>
                  <a:pt x="550" y="1"/>
                </a:cubicBezTo>
                <a:cubicBezTo>
                  <a:pt x="617" y="2"/>
                  <a:pt x="662" y="375"/>
                  <a:pt x="780" y="464"/>
                </a:cubicBezTo>
                <a:cubicBezTo>
                  <a:pt x="898" y="553"/>
                  <a:pt x="1180" y="524"/>
                  <a:pt x="1260" y="536"/>
                </a:cubicBezTo>
              </a:path>
            </a:pathLst>
          </a:custGeom>
          <a:noFill/>
          <a:ln w="508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83" name="Freeform 39"/>
          <p:cNvSpPr>
            <a:spLocks/>
          </p:cNvSpPr>
          <p:nvPr/>
        </p:nvSpPr>
        <p:spPr bwMode="auto">
          <a:xfrm>
            <a:off x="6172200" y="1746647"/>
            <a:ext cx="2000250" cy="684609"/>
          </a:xfrm>
          <a:custGeom>
            <a:avLst/>
            <a:gdLst>
              <a:gd name="T0" fmla="*/ 0 w 10000"/>
              <a:gd name="T1" fmla="*/ 2147483647 h 10512"/>
              <a:gd name="T2" fmla="*/ 2147483647 w 10000"/>
              <a:gd name="T3" fmla="*/ 2147483647 h 10512"/>
              <a:gd name="T4" fmla="*/ 2147483647 w 10000"/>
              <a:gd name="T5" fmla="*/ 47798369 h 10512"/>
              <a:gd name="T6" fmla="*/ 2147483647 w 10000"/>
              <a:gd name="T7" fmla="*/ 2147483647 h 10512"/>
              <a:gd name="T8" fmla="*/ 2147483647 w 10000"/>
              <a:gd name="T9" fmla="*/ 2147483647 h 10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512"/>
              <a:gd name="T17" fmla="*/ 10000 w 10000"/>
              <a:gd name="T18" fmla="*/ 10512 h 10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512">
                <a:moveTo>
                  <a:pt x="0" y="10073"/>
                </a:moveTo>
                <a:cubicBezTo>
                  <a:pt x="1214" y="9963"/>
                  <a:pt x="413" y="10512"/>
                  <a:pt x="1143" y="8848"/>
                </a:cubicBezTo>
                <a:cubicBezTo>
                  <a:pt x="1873" y="7185"/>
                  <a:pt x="3349" y="146"/>
                  <a:pt x="4365" y="73"/>
                </a:cubicBezTo>
                <a:cubicBezTo>
                  <a:pt x="5381" y="0"/>
                  <a:pt x="6302" y="6781"/>
                  <a:pt x="7238" y="8409"/>
                </a:cubicBezTo>
                <a:cubicBezTo>
                  <a:pt x="8175" y="10036"/>
                  <a:pt x="9365" y="9634"/>
                  <a:pt x="10000" y="9854"/>
                </a:cubicBezTo>
              </a:path>
            </a:pathLst>
          </a:custGeom>
          <a:noFill/>
          <a:ln w="508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82" name="Freeform 38"/>
          <p:cNvSpPr>
            <a:spLocks/>
          </p:cNvSpPr>
          <p:nvPr/>
        </p:nvSpPr>
        <p:spPr bwMode="auto">
          <a:xfrm>
            <a:off x="6172200" y="1751410"/>
            <a:ext cx="2000250" cy="658415"/>
          </a:xfrm>
          <a:custGeom>
            <a:avLst/>
            <a:gdLst>
              <a:gd name="T0" fmla="*/ 0 w 1260"/>
              <a:gd name="T1" fmla="*/ 2147483647 h 553"/>
              <a:gd name="T2" fmla="*/ 2147483647 w 1260"/>
              <a:gd name="T3" fmla="*/ 2147483647 h 553"/>
              <a:gd name="T4" fmla="*/ 2147483647 w 1260"/>
              <a:gd name="T5" fmla="*/ 2147483647 h 553"/>
              <a:gd name="T6" fmla="*/ 2147483647 w 1260"/>
              <a:gd name="T7" fmla="*/ 2147483647 h 553"/>
              <a:gd name="T8" fmla="*/ 2147483647 w 1260"/>
              <a:gd name="T9" fmla="*/ 2147483647 h 5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553"/>
              <a:gd name="T17" fmla="*/ 1260 w 1260"/>
              <a:gd name="T18" fmla="*/ 553 h 5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553">
                <a:moveTo>
                  <a:pt x="0" y="548"/>
                </a:moveTo>
                <a:cubicBezTo>
                  <a:pt x="153" y="542"/>
                  <a:pt x="286" y="549"/>
                  <a:pt x="378" y="458"/>
                </a:cubicBezTo>
                <a:cubicBezTo>
                  <a:pt x="470" y="367"/>
                  <a:pt x="483" y="0"/>
                  <a:pt x="550" y="1"/>
                </a:cubicBezTo>
                <a:cubicBezTo>
                  <a:pt x="617" y="2"/>
                  <a:pt x="662" y="375"/>
                  <a:pt x="780" y="464"/>
                </a:cubicBezTo>
                <a:cubicBezTo>
                  <a:pt x="898" y="553"/>
                  <a:pt x="1180" y="524"/>
                  <a:pt x="1260" y="536"/>
                </a:cubicBezTo>
              </a:path>
            </a:pathLst>
          </a:custGeom>
          <a:noFill/>
          <a:ln w="508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3379" name="Freeform 35"/>
          <p:cNvSpPr>
            <a:spLocks/>
          </p:cNvSpPr>
          <p:nvPr/>
        </p:nvSpPr>
        <p:spPr bwMode="auto">
          <a:xfrm>
            <a:off x="6156325" y="1751410"/>
            <a:ext cx="2000250" cy="658415"/>
          </a:xfrm>
          <a:custGeom>
            <a:avLst/>
            <a:gdLst>
              <a:gd name="T0" fmla="*/ 0 w 1260"/>
              <a:gd name="T1" fmla="*/ 2147483647 h 553"/>
              <a:gd name="T2" fmla="*/ 2147483647 w 1260"/>
              <a:gd name="T3" fmla="*/ 2147483647 h 553"/>
              <a:gd name="T4" fmla="*/ 2147483647 w 1260"/>
              <a:gd name="T5" fmla="*/ 2147483647 h 553"/>
              <a:gd name="T6" fmla="*/ 2147483647 w 1260"/>
              <a:gd name="T7" fmla="*/ 2147483647 h 553"/>
              <a:gd name="T8" fmla="*/ 2147483647 w 1260"/>
              <a:gd name="T9" fmla="*/ 2147483647 h 5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553"/>
              <a:gd name="T17" fmla="*/ 1260 w 1260"/>
              <a:gd name="T18" fmla="*/ 553 h 5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553">
                <a:moveTo>
                  <a:pt x="0" y="548"/>
                </a:moveTo>
                <a:cubicBezTo>
                  <a:pt x="153" y="542"/>
                  <a:pt x="286" y="549"/>
                  <a:pt x="378" y="458"/>
                </a:cubicBezTo>
                <a:cubicBezTo>
                  <a:pt x="470" y="367"/>
                  <a:pt x="483" y="0"/>
                  <a:pt x="550" y="1"/>
                </a:cubicBezTo>
                <a:cubicBezTo>
                  <a:pt x="617" y="2"/>
                  <a:pt x="662" y="375"/>
                  <a:pt x="780" y="464"/>
                </a:cubicBezTo>
                <a:cubicBezTo>
                  <a:pt x="898" y="553"/>
                  <a:pt x="1180" y="524"/>
                  <a:pt x="1260" y="536"/>
                </a:cubicBezTo>
              </a:path>
            </a:pathLst>
          </a:custGeom>
          <a:noFill/>
          <a:ln w="50800" cap="flat" cmpd="sng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71836" y="804474"/>
            <a:ext cx="4392613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design: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computed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intervals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small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enough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assess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or B 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better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192734" y="195486"/>
            <a:ext cx="799288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381" name="Text Box 37"/>
          <p:cNvSpPr txBox="1">
            <a:spLocks noChangeArrowheads="1"/>
          </p:cNvSpPr>
          <p:nvPr/>
        </p:nvSpPr>
        <p:spPr bwMode="auto">
          <a:xfrm>
            <a:off x="5220000" y="2571750"/>
            <a:ext cx="3960812" cy="2416046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design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decision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support: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compare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against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second model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lower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areas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two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have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larger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overlap</a:t>
            </a:r>
            <a:r>
              <a:rPr lang="nl-NL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endParaRPr lang="nl-NL" sz="1800" b="1" dirty="0">
              <a:latin typeface="+mn-lt"/>
              <a:sym typeface="Symbol" pitchFamily="1" charset="2"/>
            </a:endParaRP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242468" y="3009602"/>
            <a:ext cx="4968873" cy="215443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 we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compare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right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properties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Verification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box): do we 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calculate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correctly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  <a:p>
            <a:pPr algn="l" eaLnBrk="1" hangingPunct="1">
              <a:buFontTx/>
              <a:buNone/>
            </a:pPr>
            <a:r>
              <a:rPr lang="nl-NL" sz="20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Accuracy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are we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no bias?</a:t>
            </a:r>
          </a:p>
          <a:p>
            <a:pPr algn="l" eaLnBrk="1" hangingPunct="1">
              <a:buFontTx/>
              <a:buNone/>
            </a:pPr>
            <a:r>
              <a:rPr lang="nl-NL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Precision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obtain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narrower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 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26626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http://www.morguefile.com/archive/display/76905</a:t>
            </a:r>
          </a:p>
        </p:txBody>
      </p:sp>
    </p:spTree>
    <p:extLst>
      <p:ext uri="{BB962C8B-B14F-4D97-AF65-F5344CB8AC3E}">
        <p14:creationId xmlns:p14="http://schemas.microsoft.com/office/powerpoint/2010/main" val="285663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1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13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13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13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13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1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13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13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313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13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313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1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1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1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313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313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313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313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1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1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313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313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313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313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313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74" grpId="0" animBg="1"/>
      <p:bldP spid="313374" grpId="1" animBg="1"/>
      <p:bldP spid="313377" grpId="0" animBg="1"/>
      <p:bldP spid="313377" grpId="1" animBg="1"/>
      <p:bldP spid="313386" grpId="0"/>
      <p:bldP spid="313386" grpId="1"/>
      <p:bldP spid="313387" grpId="0"/>
      <p:bldP spid="313388" grpId="0"/>
      <p:bldP spid="313388" grpId="1"/>
      <p:bldP spid="313389" grpId="0"/>
      <p:bldP spid="313389" grpId="1"/>
      <p:bldP spid="313390" grpId="0"/>
      <p:bldP spid="313390" grpId="1"/>
      <p:bldP spid="313391" grpId="0"/>
      <p:bldP spid="313395" grpId="0" animBg="1"/>
      <p:bldP spid="313395" grpId="1" animBg="1"/>
      <p:bldP spid="313395" grpId="2" animBg="1"/>
      <p:bldP spid="313395" grpId="3" animBg="1"/>
      <p:bldP spid="313395" grpId="4" animBg="1"/>
      <p:bldP spid="313396" grpId="0" animBg="1"/>
      <p:bldP spid="313396" grpId="1" animBg="1"/>
      <p:bldP spid="313396" grpId="2" animBg="1"/>
      <p:bldP spid="313396" grpId="3" animBg="1"/>
      <p:bldP spid="313397" grpId="0" animBg="1"/>
      <p:bldP spid="313397" grpId="1" animBg="1"/>
      <p:bldP spid="22576" grpId="0" animBg="1"/>
      <p:bldP spid="313375" grpId="0" animBg="1"/>
      <p:bldP spid="313375" grpId="1" animBg="1"/>
      <p:bldP spid="313385" grpId="0" animBg="1"/>
      <p:bldP spid="313376" grpId="0" animBg="1"/>
      <p:bldP spid="313376" grpId="1" animBg="1"/>
      <p:bldP spid="313373" grpId="0" animBg="1"/>
      <p:bldP spid="313384" grpId="0" animBg="1"/>
      <p:bldP spid="313384" grpId="1" animBg="1"/>
      <p:bldP spid="313383" grpId="0" animBg="1"/>
      <p:bldP spid="313383" grpId="1" animBg="1"/>
      <p:bldP spid="313382" grpId="0" animBg="1"/>
      <p:bldP spid="313382" grpId="1" animBg="1"/>
      <p:bldP spid="313379" grpId="0" animBg="1"/>
      <p:bldP spid="313379" grpId="1" animBg="1"/>
      <p:bldP spid="28" grpId="0" uiExpand="1" build="p"/>
      <p:bldP spid="313381" grpId="0"/>
      <p:bldP spid="3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3186</TotalTime>
  <Words>897</Words>
  <Application>Microsoft Office PowerPoint</Application>
  <PresentationFormat>Diavoorstelling (16:9)</PresentationFormat>
  <Paragraphs>292</Paragraphs>
  <Slides>13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319</cp:revision>
  <dcterms:created xsi:type="dcterms:W3CDTF">2013-05-16T11:19:57Z</dcterms:created>
  <dcterms:modified xsi:type="dcterms:W3CDTF">2013-08-07T18:56:26Z</dcterms:modified>
</cp:coreProperties>
</file>